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10287000" cx="18288000"/>
  <p:notesSz cx="10287000" cy="18288000"/>
  <p:embeddedFontLst>
    <p:embeddedFont>
      <p:font typeface="Noto Sans JP"/>
      <p:regular r:id="rId59"/>
      <p:bold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NotoSansJP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NotoSansJP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db3e529d72_0_95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2db3e529d72_0_95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db3e529d72_0_97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2db3e529d72_0_97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db3e529d72_0_96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2db3e529d72_0_96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db3e529d72_0_55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2db3e529d72_0_553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db3e529d72_0_57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2db3e529d72_0_573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db3e529d72_0_58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2db3e529d72_0_58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db3e529d72_0_32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2db3e529d72_0_32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db3e529d72_0_34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2db3e529d72_0_34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db3e529d72_0_38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2db3e529d72_0_38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db3e529d72_0_37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2db3e529d72_0_37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db3e529d72_0_40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2db3e529d72_0_40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db3e529d72_0_36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2db3e529d72_0_36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db3e529d72_0_35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2db3e529d72_0_35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db3e529d72_0_41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2db3e529d72_0_41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db3e529d72_0_43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2db3e529d72_0_43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db3e529d72_0_47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2db3e529d72_0_47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db3e529d72_0_42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2db3e529d72_0_42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db3e529d72_0_46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2db3e529d72_0_46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db3e529d72_0_53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2db3e529d72_0_53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db3e529d72_0_46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2db3e529d72_0_46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db3e529d72_0_52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2db3e529d72_0_523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db3e529d72_0_51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g2db3e529d72_0_514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db3e529d72_0_54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2db3e529d72_0_544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db3e529d72_0_72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g2db3e529d72_0_72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db3e529d72_0_62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g2db3e529d72_0_62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db3e529d72_0_70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g2db3e529d72_0_70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db3e529d72_0_69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g2db3e529d72_0_69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db3e529d72_0_69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g2db3e529d72_0_69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db3e529d72_0_68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g2db3e529d72_0_68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db3e529d72_0_75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g2db3e529d72_0_75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db3e529d72_0_76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2db3e529d72_0_76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db3e529d72_0_76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g2db3e529d72_0_76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db3e529d72_0_77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g2db3e529d72_0_77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db3e529d72_0_78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g2db3e529d72_0_78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db3e529d72_0_79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g2db3e529d72_0_79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db3e529d72_0_80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g2db3e529d72_0_80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db3e529d72_0_90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g2db3e529d72_0_90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db3e529d72_0_74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g2db3e529d72_0_74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db3e529d72_0_89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g2db3e529d72_0_89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db3e529d72_0_89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g2db3e529d72_0_89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db3e529d72_0_92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g2db3e529d72_0_923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1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1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1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db3e529d72_0_11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2db3e529d72_0_11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6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Relationship Id="rId7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6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28.png"/><Relationship Id="rId7" Type="http://schemas.openxmlformats.org/officeDocument/2006/relationships/image" Target="../media/image30.png"/><Relationship Id="rId8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31.png"/><Relationship Id="rId7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25.png"/><Relationship Id="rId7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24.png"/><Relationship Id="rId7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32.png"/><Relationship Id="rId7" Type="http://schemas.openxmlformats.org/officeDocument/2006/relationships/image" Target="../media/image9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34.png"/><Relationship Id="rId7" Type="http://schemas.openxmlformats.org/officeDocument/2006/relationships/image" Target="../media/image6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43.png"/><Relationship Id="rId7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44.png"/><Relationship Id="rId7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42.png"/><Relationship Id="rId7" Type="http://schemas.openxmlformats.org/officeDocument/2006/relationships/image" Target="../media/image4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19.png"/><Relationship Id="rId7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5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4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5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6.png"/><Relationship Id="rId4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4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5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5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5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57.png"/><Relationship Id="rId7" Type="http://schemas.openxmlformats.org/officeDocument/2006/relationships/image" Target="../media/image5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6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6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6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62.png"/><Relationship Id="rId7" Type="http://schemas.openxmlformats.org/officeDocument/2006/relationships/image" Target="../media/image6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74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6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66.png"/><Relationship Id="rId7" Type="http://schemas.openxmlformats.org/officeDocument/2006/relationships/image" Target="../media/image68.png"/><Relationship Id="rId8" Type="http://schemas.openxmlformats.org/officeDocument/2006/relationships/image" Target="../media/image7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69.png"/><Relationship Id="rId7" Type="http://schemas.openxmlformats.org/officeDocument/2006/relationships/image" Target="../media/image73.png"/><Relationship Id="rId8" Type="http://schemas.openxmlformats.org/officeDocument/2006/relationships/image" Target="../media/image8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72.png"/><Relationship Id="rId7" Type="http://schemas.openxmlformats.org/officeDocument/2006/relationships/image" Target="../media/image70.png"/><Relationship Id="rId8" Type="http://schemas.openxmlformats.org/officeDocument/2006/relationships/image" Target="../media/image9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77.png"/><Relationship Id="rId7" Type="http://schemas.openxmlformats.org/officeDocument/2006/relationships/image" Target="../media/image80.png"/><Relationship Id="rId8" Type="http://schemas.openxmlformats.org/officeDocument/2006/relationships/image" Target="../media/image7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78.png"/><Relationship Id="rId7" Type="http://schemas.openxmlformats.org/officeDocument/2006/relationships/image" Target="../media/image7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8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8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8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84.png"/><Relationship Id="rId7" Type="http://schemas.openxmlformats.org/officeDocument/2006/relationships/image" Target="../media/image9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6.png"/><Relationship Id="rId4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83.png"/><Relationship Id="rId7" Type="http://schemas.openxmlformats.org/officeDocument/2006/relationships/image" Target="../media/image8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6.png"/><Relationship Id="rId4" Type="http://schemas.openxmlformats.org/officeDocument/2006/relationships/image" Target="../media/image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8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3.png"/><Relationship Id="rId4" Type="http://schemas.openxmlformats.org/officeDocument/2006/relationships/image" Target="../media/image92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6.png"/><Relationship Id="rId7" Type="http://schemas.openxmlformats.org/officeDocument/2006/relationships/image" Target="../media/image10.png"/><Relationship Id="rId8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6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9" Type="http://schemas.openxmlformats.org/officeDocument/2006/relationships/hyperlink" Target="https://data.seoul.go.kr/dataList/OA-14991/S/1/datasetView.do" TargetMode="External"/><Relationship Id="rId5" Type="http://schemas.openxmlformats.org/officeDocument/2006/relationships/image" Target="../media/image11.png"/><Relationship Id="rId6" Type="http://schemas.openxmlformats.org/officeDocument/2006/relationships/image" Target="../media/image18.png"/><Relationship Id="rId7" Type="http://schemas.openxmlformats.org/officeDocument/2006/relationships/hyperlink" Target="https://data.seoul.go.kr/dataList/OA-22166/S/1/datasetView.do" TargetMode="External"/><Relationship Id="rId8" Type="http://schemas.openxmlformats.org/officeDocument/2006/relationships/hyperlink" Target="https://data.seoul.go.kr/dataList/57/S/2/datasetView.do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10" Type="http://schemas.openxmlformats.org/officeDocument/2006/relationships/image" Target="../media/image22.png"/><Relationship Id="rId9" Type="http://schemas.openxmlformats.org/officeDocument/2006/relationships/hyperlink" Target="https://data.seoul.go.kr/dataVisual/seoul/guide.do" TargetMode="External"/><Relationship Id="rId5" Type="http://schemas.openxmlformats.org/officeDocument/2006/relationships/image" Target="../media/image11.png"/><Relationship Id="rId6" Type="http://schemas.openxmlformats.org/officeDocument/2006/relationships/image" Target="../media/image19.png"/><Relationship Id="rId7" Type="http://schemas.openxmlformats.org/officeDocument/2006/relationships/hyperlink" Target="https://golmok.seoul.go.kr/main.do" TargetMode="External"/><Relationship Id="rId8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111771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9327952" y="9747036"/>
            <a:ext cx="8910143" cy="589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8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8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4540" y="3123439"/>
            <a:ext cx="10896634" cy="259970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/>
        </p:nvSpPr>
        <p:spPr>
          <a:xfrm>
            <a:off x="3625042" y="6030112"/>
            <a:ext cx="11035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Python EDA 프로젝트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3600">
                <a:solidFill>
                  <a:srgbClr val="FFFFFF"/>
                </a:solidFill>
              </a:rPr>
              <a:t> 부동산 급등 및 급락에 영향을 주는 요인 탐색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16054104" y="9433819"/>
            <a:ext cx="2071974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24.04.17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10" y="2257413"/>
            <a:ext cx="18285715" cy="802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2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2"/>
          <p:cNvSpPr txBox="1"/>
          <p:nvPr/>
        </p:nvSpPr>
        <p:spPr>
          <a:xfrm>
            <a:off x="3843286" y="4792752"/>
            <a:ext cx="10599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solidFill>
                  <a:srgbClr val="FFFFFF"/>
                </a:solidFill>
              </a:rPr>
              <a:t>가설 설정과 배경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7" name="Google Shape;237;p22"/>
          <p:cNvGrpSpPr/>
          <p:nvPr/>
        </p:nvGrpSpPr>
        <p:grpSpPr>
          <a:xfrm>
            <a:off x="8386174" y="4078360"/>
            <a:ext cx="1513366" cy="793899"/>
            <a:chOff x="8386174" y="4078360"/>
            <a:chExt cx="1513366" cy="793899"/>
          </a:xfrm>
        </p:grpSpPr>
        <p:pic>
          <p:nvPicPr>
            <p:cNvPr id="238" name="Google Shape;238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386174" y="4078360"/>
              <a:ext cx="1513366" cy="793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9" name="Google Shape;239;p22"/>
            <p:cNvSpPr txBox="1"/>
            <p:nvPr/>
          </p:nvSpPr>
          <p:spPr>
            <a:xfrm>
              <a:off x="8730319" y="4168107"/>
              <a:ext cx="8727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A4A0F9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b="1" lang="en-US" sz="3200">
                  <a:solidFill>
                    <a:srgbClr val="A4A0F9"/>
                  </a:solidFill>
                </a:rPr>
                <a:t>4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0" name="Google Shape;240;p22"/>
          <p:cNvSpPr txBox="1"/>
          <p:nvPr/>
        </p:nvSpPr>
        <p:spPr>
          <a:xfrm>
            <a:off x="15371429" y="9489759"/>
            <a:ext cx="274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3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Google Shape;24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3"/>
          <p:cNvSpPr txBox="1"/>
          <p:nvPr/>
        </p:nvSpPr>
        <p:spPr>
          <a:xfrm>
            <a:off x="402302" y="747611"/>
            <a:ext cx="92823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가설 설정과 배경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3"/>
          <p:cNvSpPr txBox="1"/>
          <p:nvPr/>
        </p:nvSpPr>
        <p:spPr>
          <a:xfrm>
            <a:off x="402301" y="1508347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1" name="Google Shape;251;p23"/>
          <p:cNvGrpSpPr/>
          <p:nvPr/>
        </p:nvGrpSpPr>
        <p:grpSpPr>
          <a:xfrm>
            <a:off x="1214512" y="2537116"/>
            <a:ext cx="15634279" cy="2239305"/>
            <a:chOff x="1089762" y="2869048"/>
            <a:chExt cx="16106190" cy="2421655"/>
          </a:xfrm>
        </p:grpSpPr>
        <p:pic>
          <p:nvPicPr>
            <p:cNvPr id="252" name="Google Shape;252;p2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89762" y="2869048"/>
              <a:ext cx="16106190" cy="24216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" name="Google Shape;253;p23"/>
            <p:cNvSpPr txBox="1"/>
            <p:nvPr/>
          </p:nvSpPr>
          <p:spPr>
            <a:xfrm>
              <a:off x="4320027" y="4121649"/>
              <a:ext cx="9645600" cy="43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00">
                  <a:solidFill>
                    <a:srgbClr val="9E9E9E"/>
                  </a:solidFill>
                </a:rPr>
                <a:t>서울 내국인</a:t>
              </a:r>
              <a:r>
                <a:rPr i="1" lang="en-US" sz="2000">
                  <a:solidFill>
                    <a:srgbClr val="9E9E9E"/>
                  </a:solidFill>
                </a:rPr>
                <a:t>의 총소득금액이 아파트 가격에 영향을 준다.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54" name="Google Shape;254;p23"/>
            <p:cNvGrpSpPr/>
            <p:nvPr/>
          </p:nvGrpSpPr>
          <p:grpSpPr>
            <a:xfrm>
              <a:off x="8026375" y="3585266"/>
              <a:ext cx="2095200" cy="495096"/>
              <a:chOff x="8026375" y="3585266"/>
              <a:chExt cx="2095200" cy="495096"/>
            </a:xfrm>
          </p:grpSpPr>
          <p:pic>
            <p:nvPicPr>
              <p:cNvPr id="255" name="Google Shape;255;p2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8340600" y="3585266"/>
                <a:ext cx="1466789" cy="49509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6" name="Google Shape;256;p23"/>
              <p:cNvSpPr txBox="1"/>
              <p:nvPr/>
            </p:nvSpPr>
            <p:spPr>
              <a:xfrm>
                <a:off x="8026375" y="3621364"/>
                <a:ext cx="2095200" cy="43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rgbClr val="FFAABB"/>
                    </a:solidFill>
                  </a:rPr>
                  <a:t>가설 01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57" name="Google Shape;257;p23"/>
          <p:cNvGrpSpPr/>
          <p:nvPr/>
        </p:nvGrpSpPr>
        <p:grpSpPr>
          <a:xfrm>
            <a:off x="1215617" y="4910560"/>
            <a:ext cx="15634279" cy="2239305"/>
            <a:chOff x="1089762" y="2869048"/>
            <a:chExt cx="16106190" cy="2421655"/>
          </a:xfrm>
        </p:grpSpPr>
        <p:pic>
          <p:nvPicPr>
            <p:cNvPr id="258" name="Google Shape;258;p2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89762" y="2869048"/>
              <a:ext cx="16106190" cy="24216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9" name="Google Shape;259;p23"/>
            <p:cNvSpPr txBox="1"/>
            <p:nvPr/>
          </p:nvSpPr>
          <p:spPr>
            <a:xfrm>
              <a:off x="4320027" y="4121649"/>
              <a:ext cx="9645600" cy="43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00">
                  <a:solidFill>
                    <a:srgbClr val="9E9E9E"/>
                  </a:solidFill>
                </a:rPr>
                <a:t>서울 인구의 실업률이 아파트 가격에 영향을 준다.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0" name="Google Shape;260;p23"/>
            <p:cNvGrpSpPr/>
            <p:nvPr/>
          </p:nvGrpSpPr>
          <p:grpSpPr>
            <a:xfrm>
              <a:off x="8026375" y="3585266"/>
              <a:ext cx="2095200" cy="495096"/>
              <a:chOff x="8026375" y="3585266"/>
              <a:chExt cx="2095200" cy="495096"/>
            </a:xfrm>
          </p:grpSpPr>
          <p:pic>
            <p:nvPicPr>
              <p:cNvPr id="261" name="Google Shape;261;p2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8340600" y="3585266"/>
                <a:ext cx="1466789" cy="49509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2" name="Google Shape;262;p23"/>
              <p:cNvSpPr txBox="1"/>
              <p:nvPr/>
            </p:nvSpPr>
            <p:spPr>
              <a:xfrm>
                <a:off x="8026375" y="3621364"/>
                <a:ext cx="2095200" cy="43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rgbClr val="FFAABB"/>
                    </a:solidFill>
                  </a:rPr>
                  <a:t>가설 02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63" name="Google Shape;263;p23"/>
          <p:cNvGrpSpPr/>
          <p:nvPr/>
        </p:nvGrpSpPr>
        <p:grpSpPr>
          <a:xfrm>
            <a:off x="1214512" y="7284005"/>
            <a:ext cx="15634279" cy="2239305"/>
            <a:chOff x="1089762" y="2869048"/>
            <a:chExt cx="16106190" cy="2421655"/>
          </a:xfrm>
        </p:grpSpPr>
        <p:pic>
          <p:nvPicPr>
            <p:cNvPr id="264" name="Google Shape;264;p2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89762" y="2869048"/>
              <a:ext cx="16106190" cy="24216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" name="Google Shape;265;p23"/>
            <p:cNvSpPr txBox="1"/>
            <p:nvPr/>
          </p:nvSpPr>
          <p:spPr>
            <a:xfrm>
              <a:off x="4320027" y="4121649"/>
              <a:ext cx="9645600" cy="43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00">
                  <a:solidFill>
                    <a:srgbClr val="9E9E9E"/>
                  </a:solidFill>
                </a:rPr>
                <a:t>서울 연령</a:t>
              </a:r>
              <a:r>
                <a:rPr i="1" lang="en-US" sz="2000">
                  <a:solidFill>
                    <a:srgbClr val="9E9E9E"/>
                  </a:solidFill>
                </a:rPr>
                <a:t>별 생활인구가</a:t>
              </a:r>
              <a:r>
                <a:rPr i="1" lang="en-US" sz="2000">
                  <a:solidFill>
                    <a:srgbClr val="9E9E9E"/>
                  </a:solidFill>
                </a:rPr>
                <a:t> 아파트 가격에 영향을 준다.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6" name="Google Shape;266;p23"/>
            <p:cNvGrpSpPr/>
            <p:nvPr/>
          </p:nvGrpSpPr>
          <p:grpSpPr>
            <a:xfrm>
              <a:off x="8026375" y="3585266"/>
              <a:ext cx="2095200" cy="495096"/>
              <a:chOff x="8026375" y="3585266"/>
              <a:chExt cx="2095200" cy="495096"/>
            </a:xfrm>
          </p:grpSpPr>
          <p:pic>
            <p:nvPicPr>
              <p:cNvPr id="267" name="Google Shape;267;p2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8340600" y="3585266"/>
                <a:ext cx="1466789" cy="49509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8" name="Google Shape;268;p23"/>
              <p:cNvSpPr txBox="1"/>
              <p:nvPr/>
            </p:nvSpPr>
            <p:spPr>
              <a:xfrm>
                <a:off x="8026375" y="3621364"/>
                <a:ext cx="2095200" cy="43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rgbClr val="FFAABB"/>
                    </a:solidFill>
                  </a:rPr>
                  <a:t>가설 03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10" y="2257413"/>
            <a:ext cx="18285715" cy="802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4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4"/>
          <p:cNvSpPr txBox="1"/>
          <p:nvPr/>
        </p:nvSpPr>
        <p:spPr>
          <a:xfrm>
            <a:off x="3843286" y="4792752"/>
            <a:ext cx="10599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solidFill>
                  <a:srgbClr val="FFFFFF"/>
                </a:solidFill>
              </a:rPr>
              <a:t>EDA를 통한 비지니스 개선 전략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6" name="Google Shape;276;p24"/>
          <p:cNvGrpSpPr/>
          <p:nvPr/>
        </p:nvGrpSpPr>
        <p:grpSpPr>
          <a:xfrm>
            <a:off x="8386174" y="4078360"/>
            <a:ext cx="1513366" cy="793899"/>
            <a:chOff x="8386174" y="4078360"/>
            <a:chExt cx="1513366" cy="793899"/>
          </a:xfrm>
        </p:grpSpPr>
        <p:pic>
          <p:nvPicPr>
            <p:cNvPr id="277" name="Google Shape;277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386174" y="4078360"/>
              <a:ext cx="1513366" cy="793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" name="Google Shape;278;p24"/>
            <p:cNvSpPr txBox="1"/>
            <p:nvPr/>
          </p:nvSpPr>
          <p:spPr>
            <a:xfrm>
              <a:off x="8730319" y="4168107"/>
              <a:ext cx="8727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A4A0F9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b="1" lang="en-US" sz="3200">
                  <a:solidFill>
                    <a:srgbClr val="A4A0F9"/>
                  </a:solidFill>
                </a:rPr>
                <a:t>5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9" name="Google Shape;279;p24"/>
          <p:cNvSpPr txBox="1"/>
          <p:nvPr/>
        </p:nvSpPr>
        <p:spPr>
          <a:xfrm>
            <a:off x="15371429" y="9489759"/>
            <a:ext cx="274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5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Google Shape;28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5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아파트 가격 데이</a:t>
            </a:r>
            <a:r>
              <a:rPr lang="en-US" sz="4800">
                <a:solidFill>
                  <a:srgbClr val="FFAABB"/>
                </a:solidFill>
              </a:rPr>
              <a:t>터 EDA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5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0" name="Google Shape;29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300" y="2578500"/>
            <a:ext cx="6399401" cy="37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72300" y="4757675"/>
            <a:ext cx="5909500" cy="344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049250" y="6791275"/>
            <a:ext cx="4862950" cy="283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6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Google Shape;29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6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아파트 가격 데이터 EDA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26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" name="Google Shape;30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87324" y="2497575"/>
            <a:ext cx="10677376" cy="724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7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7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아파트 가격 데이터 EDA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27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Google Shape;31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1289" y="2497575"/>
            <a:ext cx="7523610" cy="752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8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1" name="Google Shape;32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8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소득데이터 EDA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8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5" name="Google Shape;32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4425" y="4591050"/>
            <a:ext cx="11676375" cy="515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2300" y="2497575"/>
            <a:ext cx="5382601" cy="244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9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3" name="Google Shape;333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9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소득데이터 EDA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9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7" name="Google Shape;33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600" y="3219447"/>
            <a:ext cx="7772401" cy="59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05950" y="3219450"/>
            <a:ext cx="7500325" cy="59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5" name="Google Shape;34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0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소득데이터 EDA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30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" name="Google Shape;34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53600" y="3288000"/>
            <a:ext cx="7283922" cy="579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0051" y="3288000"/>
            <a:ext cx="7705134" cy="579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1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7" name="Google Shape;35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1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소득데이터 EDA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31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1" name="Google Shape;36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05825" y="3264475"/>
            <a:ext cx="7316483" cy="58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0350" y="3257550"/>
            <a:ext cx="7674826" cy="586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7619" y="5691429"/>
            <a:ext cx="18285714" cy="459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5952" y="9749266"/>
            <a:ext cx="3816657" cy="3269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/>
        </p:nvSpPr>
        <p:spPr>
          <a:xfrm>
            <a:off x="9327952" y="9747036"/>
            <a:ext cx="8910143" cy="589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14100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14100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9327952" y="9747036"/>
            <a:ext cx="8910143" cy="589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" name="Google Shape;98;p14"/>
          <p:cNvGrpSpPr/>
          <p:nvPr/>
        </p:nvGrpSpPr>
        <p:grpSpPr>
          <a:xfrm>
            <a:off x="2337949" y="1776169"/>
            <a:ext cx="18557717" cy="6865840"/>
            <a:chOff x="2337960" y="2109695"/>
            <a:chExt cx="18557717" cy="6116561"/>
          </a:xfrm>
        </p:grpSpPr>
        <p:pic>
          <p:nvPicPr>
            <p:cNvPr id="99" name="Google Shape;99;p1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337960" y="2109695"/>
              <a:ext cx="13609794" cy="61165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Google Shape;100;p14"/>
            <p:cNvSpPr txBox="1"/>
            <p:nvPr/>
          </p:nvSpPr>
          <p:spPr>
            <a:xfrm>
              <a:off x="2393253" y="2411365"/>
              <a:ext cx="2074800" cy="76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목차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1" name="Google Shape;101;p1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1993916" y="5252499"/>
              <a:ext cx="5261894" cy="2142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2" name="Google Shape;102;p14"/>
            <p:cNvGrpSpPr/>
            <p:nvPr/>
          </p:nvGrpSpPr>
          <p:grpSpPr>
            <a:xfrm>
              <a:off x="5127351" y="2471240"/>
              <a:ext cx="15768326" cy="5292391"/>
              <a:chOff x="5127351" y="2471240"/>
              <a:chExt cx="15768326" cy="5292391"/>
            </a:xfrm>
          </p:grpSpPr>
          <p:sp>
            <p:nvSpPr>
              <p:cNvPr id="103" name="Google Shape;103;p14"/>
              <p:cNvSpPr txBox="1"/>
              <p:nvPr/>
            </p:nvSpPr>
            <p:spPr>
              <a:xfrm>
                <a:off x="5127351" y="2471240"/>
                <a:ext cx="4321800" cy="57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3600" u="none" cap="none" strike="noStrike">
                    <a:solidFill>
                      <a:srgbClr val="A4A0F9"/>
                    </a:solidFill>
                    <a:latin typeface="Arial"/>
                    <a:ea typeface="Arial"/>
                    <a:cs typeface="Arial"/>
                    <a:sym typeface="Arial"/>
                  </a:rPr>
                  <a:t>01.</a:t>
                </a:r>
                <a:r>
                  <a:rPr b="0" i="0" lang="en-US" sz="36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 팀원 소개 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4"/>
              <p:cNvSpPr txBox="1"/>
              <p:nvPr/>
            </p:nvSpPr>
            <p:spPr>
              <a:xfrm>
                <a:off x="5127376" y="3400850"/>
                <a:ext cx="15768300" cy="57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>
                    <a:solidFill>
                      <a:srgbClr val="A4A0F9"/>
                    </a:solidFill>
                    <a:latin typeface="Arial"/>
                    <a:ea typeface="Arial"/>
                    <a:cs typeface="Arial"/>
                    <a:sym typeface="Arial"/>
                  </a:rPr>
                  <a:t>02.</a:t>
                </a:r>
                <a:r>
                  <a:rPr lang="en-US" sz="3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 프로젝트 </a:t>
                </a:r>
                <a:r>
                  <a:rPr lang="en-US" sz="3600">
                    <a:solidFill>
                      <a:srgbClr val="FFFFFF"/>
                    </a:solidFill>
                  </a:rPr>
                  <a:t>소</a:t>
                </a:r>
                <a:r>
                  <a:rPr lang="en-US" sz="3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주제</a:t>
                </a:r>
                <a:endParaRPr sz="36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5" name="Google Shape;105;p14"/>
              <p:cNvSpPr txBox="1"/>
              <p:nvPr/>
            </p:nvSpPr>
            <p:spPr>
              <a:xfrm>
                <a:off x="5127377" y="4330449"/>
                <a:ext cx="15768300" cy="57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>
                    <a:solidFill>
                      <a:srgbClr val="A4A0F9"/>
                    </a:solidFill>
                    <a:latin typeface="Arial"/>
                    <a:ea typeface="Arial"/>
                    <a:cs typeface="Arial"/>
                    <a:sym typeface="Arial"/>
                  </a:rPr>
                  <a:t>03.</a:t>
                </a:r>
                <a:r>
                  <a:rPr lang="en-US" sz="3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r>
                  <a:rPr lang="en-US" sz="3600">
                    <a:solidFill>
                      <a:srgbClr val="FFFFFF"/>
                    </a:solidFill>
                  </a:rPr>
                  <a:t>데이터 설명</a:t>
                </a:r>
                <a:endParaRPr sz="36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6" name="Google Shape;106;p14"/>
              <p:cNvSpPr txBox="1"/>
              <p:nvPr/>
            </p:nvSpPr>
            <p:spPr>
              <a:xfrm>
                <a:off x="5127376" y="7187631"/>
                <a:ext cx="15768300" cy="57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>
                    <a:solidFill>
                      <a:srgbClr val="A4A0F9"/>
                    </a:solidFill>
                    <a:latin typeface="Arial"/>
                    <a:ea typeface="Arial"/>
                    <a:cs typeface="Arial"/>
                    <a:sym typeface="Arial"/>
                  </a:rPr>
                  <a:t>0</a:t>
                </a:r>
                <a:r>
                  <a:rPr lang="en-US" sz="3600">
                    <a:solidFill>
                      <a:srgbClr val="A4A0F9"/>
                    </a:solidFill>
                  </a:rPr>
                  <a:t>6</a:t>
                </a:r>
                <a:r>
                  <a:rPr lang="en-US" sz="3600">
                    <a:solidFill>
                      <a:srgbClr val="A4A0F9"/>
                    </a:solidFill>
                    <a:latin typeface="Arial"/>
                    <a:ea typeface="Arial"/>
                    <a:cs typeface="Arial"/>
                    <a:sym typeface="Arial"/>
                  </a:rPr>
                  <a:t>. </a:t>
                </a:r>
                <a:r>
                  <a:rPr lang="en-US" sz="3600">
                    <a:solidFill>
                      <a:srgbClr val="FFFFFF"/>
                    </a:solidFill>
                  </a:rPr>
                  <a:t>결과 및 인사이트 공유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4"/>
              <p:cNvSpPr txBox="1"/>
              <p:nvPr/>
            </p:nvSpPr>
            <p:spPr>
              <a:xfrm>
                <a:off x="5127376" y="5257355"/>
                <a:ext cx="15768300" cy="57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>
                    <a:solidFill>
                      <a:srgbClr val="A4A0F9"/>
                    </a:solidFill>
                    <a:latin typeface="Arial"/>
                    <a:ea typeface="Arial"/>
                    <a:cs typeface="Arial"/>
                    <a:sym typeface="Arial"/>
                  </a:rPr>
                  <a:t>04. </a:t>
                </a:r>
                <a:r>
                  <a:rPr lang="en-US" sz="3600">
                    <a:solidFill>
                      <a:srgbClr val="FFFFFF"/>
                    </a:solidFill>
                  </a:rPr>
                  <a:t>가설 설정과 배경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8" name="Google Shape;108;p14"/>
          <p:cNvSpPr txBox="1"/>
          <p:nvPr/>
        </p:nvSpPr>
        <p:spPr>
          <a:xfrm>
            <a:off x="5127376" y="6355918"/>
            <a:ext cx="15768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3600">
                <a:solidFill>
                  <a:srgbClr val="A4A0F9"/>
                </a:solidFill>
              </a:rPr>
              <a:t>5</a:t>
            </a:r>
            <a:r>
              <a:rPr lang="en-US" sz="3600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3600">
                <a:solidFill>
                  <a:srgbClr val="FFFFFF"/>
                </a:solidFill>
              </a:rPr>
              <a:t>EDA를 통한 비지니스 개선 전략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2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9" name="Google Shape;369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2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소득데이터 EDA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32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3" name="Google Shape;37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4423" y="4591045"/>
            <a:ext cx="11676375" cy="515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2300" y="2497587"/>
            <a:ext cx="5382553" cy="244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3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1" name="Google Shape;38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3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소득데이터 EDA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33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5" name="Google Shape;38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0750" y="3111608"/>
            <a:ext cx="7509226" cy="56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02710" y="3111600"/>
            <a:ext cx="7133515" cy="565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4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3" name="Google Shape;39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4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소득데이터 EDA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34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7" name="Google Shape;39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0541" y="3278322"/>
            <a:ext cx="7741804" cy="582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708949" y="3278326"/>
            <a:ext cx="7372551" cy="582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5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5" name="Google Shape;405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5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소득데이터 EDA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35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" name="Google Shape;40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4900" y="3213875"/>
            <a:ext cx="7582450" cy="579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29754" y="3213872"/>
            <a:ext cx="7263593" cy="579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6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7" name="Google Shape;41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6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소득데이터 EDA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36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1" name="Google Shape;42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600" y="3733075"/>
            <a:ext cx="7054000" cy="459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28625" y="3386649"/>
            <a:ext cx="9622175" cy="528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7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9" name="Google Shape;429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37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소득데이터 EDA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37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3" name="Google Shape;433;p37"/>
          <p:cNvGrpSpPr/>
          <p:nvPr/>
        </p:nvGrpSpPr>
        <p:grpSpPr>
          <a:xfrm>
            <a:off x="414739" y="3207995"/>
            <a:ext cx="8047803" cy="6050580"/>
            <a:chOff x="414739" y="3207995"/>
            <a:chExt cx="8047803" cy="6050580"/>
          </a:xfrm>
        </p:grpSpPr>
        <p:pic>
          <p:nvPicPr>
            <p:cNvPr id="434" name="Google Shape;434;p3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85800" y="3500825"/>
              <a:ext cx="7505700" cy="57577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5" name="Google Shape;435;p37"/>
            <p:cNvGrpSpPr/>
            <p:nvPr/>
          </p:nvGrpSpPr>
          <p:grpSpPr>
            <a:xfrm>
              <a:off x="414739" y="3207994"/>
              <a:ext cx="8047803" cy="632510"/>
              <a:chOff x="836651" y="5677607"/>
              <a:chExt cx="8047803" cy="632510"/>
            </a:xfrm>
          </p:grpSpPr>
          <p:pic>
            <p:nvPicPr>
              <p:cNvPr id="436" name="Google Shape;436;p37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836651" y="5691429"/>
                <a:ext cx="8047803" cy="61868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7" name="Google Shape;437;p37"/>
              <p:cNvSpPr txBox="1"/>
              <p:nvPr/>
            </p:nvSpPr>
            <p:spPr>
              <a:xfrm>
                <a:off x="1446422" y="5677607"/>
                <a:ext cx="68283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>
                    <a:solidFill>
                      <a:srgbClr val="FFFFFF"/>
                    </a:solidFill>
                  </a:rPr>
                  <a:t>소득구간코드 10인 행정동</a:t>
                </a:r>
                <a:endParaRPr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8" name="Google Shape;438;p37"/>
            <p:cNvSpPr txBox="1"/>
            <p:nvPr/>
          </p:nvSpPr>
          <p:spPr>
            <a:xfrm>
              <a:off x="1002909" y="6102657"/>
              <a:ext cx="68715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9E9E9E"/>
                  </a:solidFill>
                </a:rPr>
                <a:t>‘</a:t>
              </a:r>
              <a:r>
                <a:rPr lang="en-US" sz="3000">
                  <a:solidFill>
                    <a:srgbClr val="9E9E9E"/>
                  </a:solidFill>
                </a:rPr>
                <a:t>대치1동’</a:t>
              </a:r>
              <a:endPara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9" name="Google Shape;439;p37"/>
          <p:cNvGrpSpPr/>
          <p:nvPr/>
        </p:nvGrpSpPr>
        <p:grpSpPr>
          <a:xfrm>
            <a:off x="9602989" y="3207995"/>
            <a:ext cx="8047803" cy="6050580"/>
            <a:chOff x="414739" y="3207995"/>
            <a:chExt cx="8047803" cy="6050580"/>
          </a:xfrm>
        </p:grpSpPr>
        <p:pic>
          <p:nvPicPr>
            <p:cNvPr id="440" name="Google Shape;440;p3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85800" y="3500825"/>
              <a:ext cx="7505700" cy="57577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41" name="Google Shape;441;p37"/>
            <p:cNvGrpSpPr/>
            <p:nvPr/>
          </p:nvGrpSpPr>
          <p:grpSpPr>
            <a:xfrm>
              <a:off x="414739" y="3207994"/>
              <a:ext cx="8047803" cy="632510"/>
              <a:chOff x="836651" y="5677607"/>
              <a:chExt cx="8047803" cy="632510"/>
            </a:xfrm>
          </p:grpSpPr>
          <p:pic>
            <p:nvPicPr>
              <p:cNvPr id="442" name="Google Shape;442;p37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836651" y="5691429"/>
                <a:ext cx="8047803" cy="61868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43" name="Google Shape;443;p37"/>
              <p:cNvSpPr txBox="1"/>
              <p:nvPr/>
            </p:nvSpPr>
            <p:spPr>
              <a:xfrm>
                <a:off x="1446422" y="5677607"/>
                <a:ext cx="68283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>
                    <a:solidFill>
                      <a:srgbClr val="FFFFFF"/>
                    </a:solidFill>
                  </a:rPr>
                  <a:t>소득구간코드 5인 행정동</a:t>
                </a:r>
                <a:endParaRPr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4" name="Google Shape;444;p37"/>
            <p:cNvSpPr txBox="1"/>
            <p:nvPr/>
          </p:nvSpPr>
          <p:spPr>
            <a:xfrm>
              <a:off x="1002909" y="4656694"/>
              <a:ext cx="6871500" cy="380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sz="2100">
                  <a:solidFill>
                    <a:srgbClr val="CCCCCC"/>
                  </a:solidFill>
                  <a:highlight>
                    <a:srgbClr val="1F1F1F"/>
                  </a:highlight>
                </a:rPr>
                <a:t>'면목5동', '인수동', '창3동', '수유3동', '신월3동', '독산2동', '난곡동', '망우3동', '번1동', '수유1동', '독산4동', '미아동', '중화2동', '창신2동', '도봉1동', '신월7동', '장위2동', '가리봉동', '신월1동', '마천2동', '면목2동', '면목본동', '장위1동', '번2동', '방학2동', '면목3?8동', '쌍문1동', '화곡2동', '시흥4동', '서원동', '화곡4동', '응암3동', '중곡3동', '마천1동', '쌍문2동', '창신1동', '신림동', '쌍문3동', '시흥5동', '신원동', '불광2동', '화곡본동', '노량진2동', '신사동', '독산3동', '위례동'</a:t>
              </a:r>
              <a:endParaRPr sz="2100">
                <a:solidFill>
                  <a:srgbClr val="9E9E9E"/>
                </a:solidFill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8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1" name="Google Shape;451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38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소득데이터 EDA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38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5" name="Google Shape;45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6350" y="3078000"/>
            <a:ext cx="16933025" cy="59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9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2" name="Google Shape;462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39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소득데이터 EDA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39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6" name="Google Shape;466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0475" y="2747275"/>
            <a:ext cx="12125174" cy="699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0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3" name="Google Shape;47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0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소득과 아파트 가격의 상관관계 분석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40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7" name="Google Shape;47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600" y="3429000"/>
            <a:ext cx="17237202" cy="554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41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4" name="Google Shape;484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41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소득과</a:t>
            </a:r>
            <a:r>
              <a:rPr lang="en-US" sz="4800">
                <a:solidFill>
                  <a:srgbClr val="FFAABB"/>
                </a:solidFill>
              </a:rPr>
              <a:t> 아파트 가격의 상관관계 분석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41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8" name="Google Shape;488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3275" y="3360075"/>
            <a:ext cx="17077848" cy="5340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99591"/>
            <a:ext cx="18285714" cy="8028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" name="Google Shape;114;p15"/>
          <p:cNvGrpSpPr/>
          <p:nvPr/>
        </p:nvGrpSpPr>
        <p:grpSpPr>
          <a:xfrm>
            <a:off x="8386174" y="4041629"/>
            <a:ext cx="1513366" cy="846248"/>
            <a:chOff x="8386174" y="4041629"/>
            <a:chExt cx="1513366" cy="846248"/>
          </a:xfrm>
        </p:grpSpPr>
        <p:pic>
          <p:nvPicPr>
            <p:cNvPr id="115" name="Google Shape;115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386174" y="4070168"/>
              <a:ext cx="1513366" cy="793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15"/>
            <p:cNvSpPr txBox="1"/>
            <p:nvPr/>
          </p:nvSpPr>
          <p:spPr>
            <a:xfrm>
              <a:off x="8706556" y="4041629"/>
              <a:ext cx="872609" cy="8462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A4A0F9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" name="Google Shape;117;p15"/>
          <p:cNvSpPr txBox="1"/>
          <p:nvPr/>
        </p:nvSpPr>
        <p:spPr>
          <a:xfrm>
            <a:off x="6566020" y="4900312"/>
            <a:ext cx="5153675" cy="16961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팀원 소개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9327952" y="9747036"/>
            <a:ext cx="8910143" cy="589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42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5" name="Google Shape;495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42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소득과 아파트 가격의 상관관계 분석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42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9" name="Google Shape;49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8700" y="2605150"/>
            <a:ext cx="8020049" cy="714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43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6" name="Google Shape;506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3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소득과 아파트 가격의 상관관계 분석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43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0" name="Google Shape;510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775" y="3327363"/>
            <a:ext cx="16970850" cy="559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4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7" name="Google Shape;517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44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소득과 아파트 가격의 상관관계 분석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44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1" name="Google Shape;521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6300" y="2405487"/>
            <a:ext cx="8106319" cy="7249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45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8" name="Google Shape;528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45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실업률 데이터 EDA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45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2" name="Google Shape;532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8363" y="3543750"/>
            <a:ext cx="16627674" cy="5163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46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9" name="Google Shape;539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46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실업</a:t>
            </a:r>
            <a:r>
              <a:rPr lang="en-US" sz="4800">
                <a:solidFill>
                  <a:srgbClr val="FFAABB"/>
                </a:solidFill>
              </a:rPr>
              <a:t>률 데이터 EDA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46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3" name="Google Shape;543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0252" y="2559575"/>
            <a:ext cx="11525898" cy="33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90213" y="6151974"/>
            <a:ext cx="11525974" cy="334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47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1" name="Google Shape;551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47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실업률 데이터 EDA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47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5" name="Google Shape;555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600" y="3429000"/>
            <a:ext cx="5619750" cy="561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22325" y="3429000"/>
            <a:ext cx="5619750" cy="561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031050" y="3429001"/>
            <a:ext cx="5619750" cy="56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48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4" name="Google Shape;564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48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실업률</a:t>
            </a:r>
            <a:r>
              <a:rPr lang="en-US" sz="4800">
                <a:solidFill>
                  <a:srgbClr val="FFAABB"/>
                </a:solidFill>
              </a:rPr>
              <a:t>과 아파트 가격의 상관관계 분석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48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8" name="Google Shape;568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3500" y="2497587"/>
            <a:ext cx="7249448" cy="7249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49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5" name="Google Shape;575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49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실업률 데이터 EDA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49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9" name="Google Shape;579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0600" y="2497574"/>
            <a:ext cx="8077199" cy="725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50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6" name="Google Shape;586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50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생활인구</a:t>
            </a:r>
            <a:r>
              <a:rPr lang="en-US" sz="4800">
                <a:solidFill>
                  <a:srgbClr val="FFAABB"/>
                </a:solidFill>
              </a:rPr>
              <a:t> 데이터 EDA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50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0" name="Google Shape;59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05702" y="2497575"/>
            <a:ext cx="9452986" cy="724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51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7" name="Google Shape;597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51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생활인구 데이터 EDA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51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1" name="Google Shape;601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6489" y="3197550"/>
            <a:ext cx="8122860" cy="609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65650" y="3197560"/>
            <a:ext cx="7814601" cy="6098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/>
          <p:nvPr/>
        </p:nvSpPr>
        <p:spPr>
          <a:xfrm>
            <a:off x="1261030" y="1781654"/>
            <a:ext cx="17450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400">
                <a:solidFill>
                  <a:srgbClr val="C2C2C2"/>
                </a:solidFill>
              </a:rPr>
              <a:t>개발을 통해 세상을 이롭게! 개발자 최윤설입니다.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/>
          <p:nvPr/>
        </p:nvSpPr>
        <p:spPr>
          <a:xfrm>
            <a:off x="5498797" y="3576238"/>
            <a:ext cx="5623539" cy="630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Intereste in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5499044" y="4275333"/>
            <a:ext cx="472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00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i="1" lang="en-US" sz="2100">
                <a:solidFill>
                  <a:srgbClr val="9E9E9E"/>
                </a:solidFill>
              </a:rPr>
              <a:t>RecSys, NLP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6"/>
          <p:cNvSpPr txBox="1"/>
          <p:nvPr/>
        </p:nvSpPr>
        <p:spPr>
          <a:xfrm>
            <a:off x="5498797" y="5232476"/>
            <a:ext cx="4723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00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i="1" lang="en-US" sz="2100">
                <a:solidFill>
                  <a:srgbClr val="9E9E9E"/>
                </a:solidFill>
              </a:rPr>
              <a:t>부동산, 돈, 맛있는거 먹으러 돌아다니기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6"/>
          <p:cNvSpPr txBox="1"/>
          <p:nvPr/>
        </p:nvSpPr>
        <p:spPr>
          <a:xfrm>
            <a:off x="5499044" y="4753905"/>
            <a:ext cx="4723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00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i="1" lang="en-US" sz="2100">
                <a:solidFill>
                  <a:srgbClr val="9E9E9E"/>
                </a:solidFill>
              </a:rPr>
              <a:t>개발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5498797" y="6194619"/>
            <a:ext cx="5623539" cy="630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5499044" y="6893714"/>
            <a:ext cx="472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00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i="1" lang="en-US" sz="2100">
                <a:solidFill>
                  <a:srgbClr val="9E9E9E"/>
                </a:solidFill>
              </a:rPr>
              <a:t>컴퓨터공학과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6"/>
          <p:cNvSpPr txBox="1"/>
          <p:nvPr/>
        </p:nvSpPr>
        <p:spPr>
          <a:xfrm>
            <a:off x="5499044" y="7372286"/>
            <a:ext cx="9208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00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i="1" lang="en-US" sz="2100">
                <a:solidFill>
                  <a:srgbClr val="9E9E9E"/>
                </a:solidFill>
              </a:rPr>
              <a:t>개발자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6"/>
          <p:cNvSpPr txBox="1"/>
          <p:nvPr/>
        </p:nvSpPr>
        <p:spPr>
          <a:xfrm>
            <a:off x="11890381" y="3576241"/>
            <a:ext cx="5623539" cy="630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Role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6"/>
          <p:cNvSpPr txBox="1"/>
          <p:nvPr/>
        </p:nvSpPr>
        <p:spPr>
          <a:xfrm>
            <a:off x="11890571" y="4275336"/>
            <a:ext cx="6037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00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i="1" lang="en-US" sz="2100">
                <a:solidFill>
                  <a:srgbClr val="9E9E9E"/>
                </a:solidFill>
              </a:rPr>
              <a:t>소득소비, 실업률, 생활인구, 부동산 가격 데이터 수집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6"/>
          <p:cNvSpPr txBox="1"/>
          <p:nvPr/>
        </p:nvSpPr>
        <p:spPr>
          <a:xfrm>
            <a:off x="11890381" y="5232479"/>
            <a:ext cx="8492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00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i="1" lang="en-US" sz="2100">
                <a:solidFill>
                  <a:srgbClr val="9E9E9E"/>
                </a:solidFill>
              </a:rPr>
              <a:t>발표자료 작성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6"/>
          <p:cNvSpPr txBox="1"/>
          <p:nvPr/>
        </p:nvSpPr>
        <p:spPr>
          <a:xfrm>
            <a:off x="11890571" y="4753907"/>
            <a:ext cx="9208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00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i="1" lang="en-US" sz="2100">
                <a:solidFill>
                  <a:srgbClr val="9E9E9E"/>
                </a:solidFill>
              </a:rPr>
              <a:t>데이터 전처리, EDA, Dash 활용 대시보드 개발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6"/>
          <p:cNvSpPr txBox="1"/>
          <p:nvPr/>
        </p:nvSpPr>
        <p:spPr>
          <a:xfrm>
            <a:off x="11890397" y="6194619"/>
            <a:ext cx="5623539" cy="630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In Upstage AI Lab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6"/>
          <p:cNvSpPr txBox="1"/>
          <p:nvPr/>
        </p:nvSpPr>
        <p:spPr>
          <a:xfrm>
            <a:off x="11890587" y="6893714"/>
            <a:ext cx="856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00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i="1" lang="en-US" sz="2100">
                <a:solidFill>
                  <a:srgbClr val="9E9E9E"/>
                </a:solidFill>
              </a:rPr>
              <a:t>올라운더 개발자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6"/>
          <p:cNvSpPr txBox="1"/>
          <p:nvPr/>
        </p:nvSpPr>
        <p:spPr>
          <a:xfrm>
            <a:off x="11890587" y="7372286"/>
            <a:ext cx="9208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00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i="1" lang="en-US" sz="2100">
                <a:solidFill>
                  <a:srgbClr val="9E9E9E"/>
                </a:solidFill>
              </a:rPr>
              <a:t>AI 관련 지식 함양과 프로젝트를 통한 포트폴리오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1025" y="3689102"/>
            <a:ext cx="3174651" cy="317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52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9" name="Google Shape;609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52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생활인구 데이터 EDA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52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3" name="Google Shape;613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825" y="3119734"/>
            <a:ext cx="16648726" cy="620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Google Shape;61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53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0" name="Google Shape;620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53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생활인구 데이터 EDA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53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4" name="Google Shape;62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300" y="2497575"/>
            <a:ext cx="5560648" cy="415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46225" y="3829363"/>
            <a:ext cx="5560648" cy="4152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090150" y="5594126"/>
            <a:ext cx="5560648" cy="4152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54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3" name="Google Shape;633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54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생활인구 데이터 EDA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54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7" name="Google Shape;637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300" y="2465800"/>
            <a:ext cx="5523751" cy="5042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4675" y="3775499"/>
            <a:ext cx="5523751" cy="5042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127049" y="4704199"/>
            <a:ext cx="5523751" cy="5042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Google Shape;64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55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6" name="Google Shape;646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55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생활인구 데이터 EDA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55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0" name="Google Shape;650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550" y="2414000"/>
            <a:ext cx="5431625" cy="4372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12950" y="3784268"/>
            <a:ext cx="5431625" cy="4372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943349" y="5298790"/>
            <a:ext cx="5431625" cy="4372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56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9" name="Google Shape;659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56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생활인구 데이터 EDA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56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3" name="Google Shape;663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300" y="2580100"/>
            <a:ext cx="5358649" cy="542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47226" y="3429000"/>
            <a:ext cx="5358649" cy="542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292151" y="4326154"/>
            <a:ext cx="5358649" cy="5420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Google Shape;67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57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2" name="Google Shape;672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57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생활인구 데이터 EDA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57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6" name="Google Shape;676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0650" y="3429000"/>
            <a:ext cx="6953248" cy="577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58350" y="3429012"/>
            <a:ext cx="6953248" cy="577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58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4" name="Google Shape;684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58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생활인구와 아파트 가격의 상관관계 분석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58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8" name="Google Shape;688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600" y="3429000"/>
            <a:ext cx="17237199" cy="540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59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5" name="Google Shape;695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59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생활인구</a:t>
            </a:r>
            <a:r>
              <a:rPr lang="en-US" sz="4800">
                <a:solidFill>
                  <a:srgbClr val="FFAABB"/>
                </a:solidFill>
              </a:rPr>
              <a:t>와 아파트 가격의 상관관계 분석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59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9" name="Google Shape;699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4450" y="2654399"/>
            <a:ext cx="7181999" cy="718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60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6" name="Google Shape;706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60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생활인구와 아파트 가격의 상관관계 분석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60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0" name="Google Shape;710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2450" y="2736950"/>
            <a:ext cx="7886300" cy="701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61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7" name="Google Shape;717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61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생활인구와 아파트 가격의 상관관계 분석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61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1" name="Google Shape;721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1375" y="2659250"/>
            <a:ext cx="7061251" cy="708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27951" y="2659250"/>
            <a:ext cx="7410749" cy="7087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99591"/>
            <a:ext cx="18285714" cy="8028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17"/>
          <p:cNvGrpSpPr/>
          <p:nvPr/>
        </p:nvGrpSpPr>
        <p:grpSpPr>
          <a:xfrm>
            <a:off x="8547112" y="4040769"/>
            <a:ext cx="1513366" cy="851385"/>
            <a:chOff x="8547112" y="4040769"/>
            <a:chExt cx="1513366" cy="851385"/>
          </a:xfrm>
        </p:grpSpPr>
        <p:pic>
          <p:nvPicPr>
            <p:cNvPr id="146" name="Google Shape;146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547112" y="4070168"/>
              <a:ext cx="1513366" cy="793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" name="Google Shape;147;p17"/>
            <p:cNvSpPr txBox="1"/>
            <p:nvPr/>
          </p:nvSpPr>
          <p:spPr>
            <a:xfrm>
              <a:off x="8867494" y="4040769"/>
              <a:ext cx="872609" cy="8513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A4A0F9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8" name="Google Shape;148;p17"/>
          <p:cNvSpPr txBox="1"/>
          <p:nvPr/>
        </p:nvSpPr>
        <p:spPr>
          <a:xfrm>
            <a:off x="3678404" y="4856524"/>
            <a:ext cx="11250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프로젝트 주제</a:t>
            </a:r>
            <a:r>
              <a:rPr lang="en-US" sz="6400">
                <a:solidFill>
                  <a:srgbClr val="FFFFFF"/>
                </a:solidFill>
              </a:rPr>
              <a:t> 소개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7"/>
          <p:cNvSpPr txBox="1"/>
          <p:nvPr/>
        </p:nvSpPr>
        <p:spPr>
          <a:xfrm>
            <a:off x="9327952" y="9747036"/>
            <a:ext cx="8910143" cy="589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Google Shape;727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62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9" name="Google Shape;729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62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번외) 소득소비</a:t>
            </a:r>
            <a:r>
              <a:rPr lang="en-US" sz="4800">
                <a:solidFill>
                  <a:srgbClr val="FFAABB"/>
                </a:solidFill>
              </a:rPr>
              <a:t>와 생활인구의 상관관계 분석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62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3" name="Google Shape;733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600" y="3399385"/>
            <a:ext cx="8459207" cy="522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91600" y="3389308"/>
            <a:ext cx="8459200" cy="5222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Google Shape;739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10" y="2257413"/>
            <a:ext cx="18285714" cy="8028301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63"/>
          <p:cNvSpPr txBox="1"/>
          <p:nvPr/>
        </p:nvSpPr>
        <p:spPr>
          <a:xfrm>
            <a:off x="9327952" y="9747036"/>
            <a:ext cx="8910143" cy="589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1" name="Google Shape;741;p63"/>
          <p:cNvGrpSpPr/>
          <p:nvPr/>
        </p:nvGrpSpPr>
        <p:grpSpPr>
          <a:xfrm>
            <a:off x="3843286" y="4048969"/>
            <a:ext cx="10599143" cy="2443787"/>
            <a:chOff x="3843286" y="4048969"/>
            <a:chExt cx="10599143" cy="2443787"/>
          </a:xfrm>
        </p:grpSpPr>
        <p:sp>
          <p:nvSpPr>
            <p:cNvPr id="742" name="Google Shape;742;p63"/>
            <p:cNvSpPr txBox="1"/>
            <p:nvPr/>
          </p:nvSpPr>
          <p:spPr>
            <a:xfrm>
              <a:off x="3843286" y="4788863"/>
              <a:ext cx="10599143" cy="17038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결과 및 인사이트 공유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43" name="Google Shape;743;p63"/>
            <p:cNvGrpSpPr/>
            <p:nvPr/>
          </p:nvGrpSpPr>
          <p:grpSpPr>
            <a:xfrm>
              <a:off x="8386174" y="4048969"/>
              <a:ext cx="1513366" cy="851385"/>
              <a:chOff x="8386174" y="4048969"/>
              <a:chExt cx="1513366" cy="851385"/>
            </a:xfrm>
          </p:grpSpPr>
          <p:pic>
            <p:nvPicPr>
              <p:cNvPr id="744" name="Google Shape;744;p6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386174" y="4078360"/>
                <a:ext cx="1513366" cy="7938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45" name="Google Shape;745;p63"/>
              <p:cNvSpPr txBox="1"/>
              <p:nvPr/>
            </p:nvSpPr>
            <p:spPr>
              <a:xfrm>
                <a:off x="8706556" y="4048969"/>
                <a:ext cx="872609" cy="8513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200">
                    <a:solidFill>
                      <a:srgbClr val="A4A0F9"/>
                    </a:solidFill>
                    <a:latin typeface="Arial"/>
                    <a:ea typeface="Arial"/>
                    <a:cs typeface="Arial"/>
                    <a:sym typeface="Arial"/>
                  </a:rPr>
                  <a:t>04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4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64"/>
          <p:cNvSpPr txBox="1"/>
          <p:nvPr/>
        </p:nvSpPr>
        <p:spPr>
          <a:xfrm>
            <a:off x="9327952" y="9747036"/>
            <a:ext cx="8910143" cy="589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2" name="Google Shape;752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4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64"/>
          <p:cNvSpPr txBox="1"/>
          <p:nvPr/>
        </p:nvSpPr>
        <p:spPr>
          <a:xfrm>
            <a:off x="387302" y="450925"/>
            <a:ext cx="15583927" cy="12828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프로젝트 인사이트 공유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64"/>
          <p:cNvSpPr txBox="1"/>
          <p:nvPr/>
        </p:nvSpPr>
        <p:spPr>
          <a:xfrm>
            <a:off x="402301" y="1510509"/>
            <a:ext cx="15133463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6" name="Google Shape;756;p64"/>
          <p:cNvGrpSpPr/>
          <p:nvPr/>
        </p:nvGrpSpPr>
        <p:grpSpPr>
          <a:xfrm>
            <a:off x="3950529" y="2930912"/>
            <a:ext cx="10640668" cy="3673513"/>
            <a:chOff x="3950529" y="2930912"/>
            <a:chExt cx="10640668" cy="3673513"/>
          </a:xfrm>
        </p:grpSpPr>
        <p:grpSp>
          <p:nvGrpSpPr>
            <p:cNvPr id="757" name="Google Shape;757;p64"/>
            <p:cNvGrpSpPr/>
            <p:nvPr/>
          </p:nvGrpSpPr>
          <p:grpSpPr>
            <a:xfrm>
              <a:off x="6668667" y="3147774"/>
              <a:ext cx="353819" cy="353819"/>
              <a:chOff x="6668667" y="3147774"/>
              <a:chExt cx="353819" cy="353819"/>
            </a:xfrm>
          </p:grpSpPr>
          <p:pic>
            <p:nvPicPr>
              <p:cNvPr id="758" name="Google Shape;758;p6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6668667" y="3147774"/>
                <a:ext cx="353819" cy="35381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9" name="Google Shape;759;p6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6753223" y="3233992"/>
                <a:ext cx="184709" cy="1813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60" name="Google Shape;760;p64"/>
            <p:cNvSpPr txBox="1"/>
            <p:nvPr/>
          </p:nvSpPr>
          <p:spPr>
            <a:xfrm>
              <a:off x="4150249" y="3070121"/>
              <a:ext cx="1188900" cy="3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8B71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1" name="Google Shape;761;p64"/>
            <p:cNvGrpSpPr/>
            <p:nvPr/>
          </p:nvGrpSpPr>
          <p:grpSpPr>
            <a:xfrm>
              <a:off x="10116611" y="3147774"/>
              <a:ext cx="353819" cy="353819"/>
              <a:chOff x="10116611" y="3147774"/>
              <a:chExt cx="353819" cy="353819"/>
            </a:xfrm>
          </p:grpSpPr>
          <p:pic>
            <p:nvPicPr>
              <p:cNvPr id="762" name="Google Shape;762;p6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0116611" y="3147774"/>
                <a:ext cx="353819" cy="35381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3" name="Google Shape;763;p6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0201166" y="3233992"/>
                <a:ext cx="184709" cy="1813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64" name="Google Shape;764;p64"/>
            <p:cNvSpPr txBox="1"/>
            <p:nvPr/>
          </p:nvSpPr>
          <p:spPr>
            <a:xfrm>
              <a:off x="7598192" y="3070121"/>
              <a:ext cx="1188900" cy="3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8B71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5" name="Google Shape;765;p64"/>
            <p:cNvGrpSpPr/>
            <p:nvPr/>
          </p:nvGrpSpPr>
          <p:grpSpPr>
            <a:xfrm>
              <a:off x="13564554" y="3147774"/>
              <a:ext cx="353819" cy="353819"/>
              <a:chOff x="13564554" y="3147774"/>
              <a:chExt cx="353819" cy="353819"/>
            </a:xfrm>
          </p:grpSpPr>
          <p:pic>
            <p:nvPicPr>
              <p:cNvPr id="766" name="Google Shape;766;p6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3564554" y="3147774"/>
                <a:ext cx="353819" cy="35381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7" name="Google Shape;767;p6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3649110" y="3233992"/>
                <a:ext cx="184709" cy="1813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68" name="Google Shape;768;p64"/>
            <p:cNvSpPr txBox="1"/>
            <p:nvPr/>
          </p:nvSpPr>
          <p:spPr>
            <a:xfrm>
              <a:off x="11046106" y="3070121"/>
              <a:ext cx="1188900" cy="3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8B71FF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9" name="Google Shape;769;p64"/>
            <p:cNvGrpSpPr/>
            <p:nvPr/>
          </p:nvGrpSpPr>
          <p:grpSpPr>
            <a:xfrm>
              <a:off x="3950529" y="2930912"/>
              <a:ext cx="10640668" cy="3673513"/>
              <a:chOff x="3950529" y="2930912"/>
              <a:chExt cx="10640668" cy="3673513"/>
            </a:xfrm>
          </p:grpSpPr>
          <p:sp>
            <p:nvSpPr>
              <p:cNvPr id="770" name="Google Shape;770;p64"/>
              <p:cNvSpPr txBox="1"/>
              <p:nvPr/>
            </p:nvSpPr>
            <p:spPr>
              <a:xfrm>
                <a:off x="4150249" y="3288187"/>
                <a:ext cx="2622300" cy="53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2000">
                    <a:solidFill>
                      <a:srgbClr val="A4A0F9"/>
                    </a:solidFill>
                    <a:latin typeface="Arial"/>
                    <a:ea typeface="Arial"/>
                    <a:cs typeface="Arial"/>
                    <a:sym typeface="Arial"/>
                  </a:rPr>
                  <a:t>인사이트 1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71" name="Google Shape;771;p64"/>
              <p:cNvGrpSpPr/>
              <p:nvPr/>
            </p:nvGrpSpPr>
            <p:grpSpPr>
              <a:xfrm>
                <a:off x="3950529" y="2930912"/>
                <a:ext cx="4398520" cy="3438145"/>
                <a:chOff x="3950529" y="2930912"/>
                <a:chExt cx="4398520" cy="3438145"/>
              </a:xfrm>
            </p:grpSpPr>
            <p:pic>
              <p:nvPicPr>
                <p:cNvPr id="772" name="Google Shape;772;p64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>
                  <a:off x="3950529" y="2930912"/>
                  <a:ext cx="3267459" cy="343814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773" name="Google Shape;773;p64"/>
                <p:cNvSpPr txBox="1"/>
                <p:nvPr/>
              </p:nvSpPr>
              <p:spPr>
                <a:xfrm>
                  <a:off x="4150249" y="4196756"/>
                  <a:ext cx="4198800" cy="160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i="1" lang="en-US">
                      <a:solidFill>
                        <a:srgbClr val="9E9E9E"/>
                      </a:solidFill>
                    </a:rPr>
                    <a:t>소득소비 데이터에 대한 EDA 및</a:t>
                  </a:r>
                  <a:endParaRPr i="1">
                    <a:solidFill>
                      <a:srgbClr val="9E9E9E"/>
                    </a:solidFill>
                  </a:endParaRPr>
                </a:p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i="1" lang="en-US">
                      <a:solidFill>
                        <a:srgbClr val="9E9E9E"/>
                      </a:solidFill>
                    </a:rPr>
                    <a:t>아파트 가격과의 상관관계분석을 통해</a:t>
                  </a:r>
                  <a:endParaRPr i="1">
                    <a:solidFill>
                      <a:srgbClr val="9E9E9E"/>
                    </a:solidFill>
                  </a:endParaRPr>
                </a:p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i="1" lang="en-US">
                      <a:solidFill>
                        <a:srgbClr val="9E9E9E"/>
                      </a:solidFill>
                    </a:rPr>
                    <a:t>행정동과 자치구별 총소득금액 차이와</a:t>
                  </a:r>
                  <a:endParaRPr i="1">
                    <a:solidFill>
                      <a:srgbClr val="9E9E9E"/>
                    </a:solidFill>
                  </a:endParaRPr>
                </a:p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i="1" lang="en-US">
                      <a:solidFill>
                        <a:srgbClr val="9E9E9E"/>
                      </a:solidFill>
                    </a:rPr>
                    <a:t>소비항목의 비중을 파악할 수 있었습니다.</a:t>
                  </a:r>
                  <a:endParaRPr i="1">
                    <a:solidFill>
                      <a:srgbClr val="9E9E9E"/>
                    </a:solidFill>
                  </a:endParaRPr>
                </a:p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i="1" lang="en-US">
                      <a:solidFill>
                        <a:srgbClr val="9E9E9E"/>
                      </a:solidFill>
                    </a:rPr>
                    <a:t>또한, 소득수준이 커질수록 가치평가가</a:t>
                  </a:r>
                  <a:endParaRPr i="1">
                    <a:solidFill>
                      <a:srgbClr val="9E9E9E"/>
                    </a:solidFill>
                  </a:endParaRPr>
                </a:p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i="1" lang="en-US">
                      <a:solidFill>
                        <a:srgbClr val="9E9E9E"/>
                      </a:solidFill>
                    </a:rPr>
                    <a:t>더 높은 아파트를 소유하는 경향을</a:t>
                  </a:r>
                  <a:endParaRPr i="1">
                    <a:solidFill>
                      <a:srgbClr val="9E9E9E"/>
                    </a:solidFill>
                  </a:endParaRPr>
                </a:p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i="1" lang="en-US">
                      <a:solidFill>
                        <a:srgbClr val="9E9E9E"/>
                      </a:solidFill>
                    </a:rPr>
                    <a:t> 알 수 있었습니다.</a:t>
                  </a:r>
                  <a:endParaRPr i="1">
                    <a:solidFill>
                      <a:srgbClr val="9E9E9E"/>
                    </a:solidFill>
                  </a:endParaRPr>
                </a:p>
              </p:txBody>
            </p:sp>
          </p:grpSp>
          <p:grpSp>
            <p:nvGrpSpPr>
              <p:cNvPr id="774" name="Google Shape;774;p64"/>
              <p:cNvGrpSpPr/>
              <p:nvPr/>
            </p:nvGrpSpPr>
            <p:grpSpPr>
              <a:xfrm>
                <a:off x="7398472" y="2930912"/>
                <a:ext cx="3267459" cy="3438145"/>
                <a:chOff x="7398472" y="2930912"/>
                <a:chExt cx="3267459" cy="3438145"/>
              </a:xfrm>
            </p:grpSpPr>
            <p:pic>
              <p:nvPicPr>
                <p:cNvPr id="775" name="Google Shape;775;p64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>
                  <a:off x="7398472" y="2930912"/>
                  <a:ext cx="3267459" cy="343814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776" name="Google Shape;776;p64"/>
                <p:cNvSpPr txBox="1"/>
                <p:nvPr/>
              </p:nvSpPr>
              <p:spPr>
                <a:xfrm>
                  <a:off x="7598192" y="3288187"/>
                  <a:ext cx="2622300" cy="532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i="1" lang="en-US" sz="2000">
                      <a:solidFill>
                        <a:srgbClr val="A4A0F9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인사이트 2</a:t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77" name="Google Shape;777;p64"/>
              <p:cNvSpPr txBox="1"/>
              <p:nvPr/>
            </p:nvSpPr>
            <p:spPr>
              <a:xfrm>
                <a:off x="7598200" y="4141725"/>
                <a:ext cx="3067800" cy="246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>
                    <a:solidFill>
                      <a:srgbClr val="9E9E9E"/>
                    </a:solidFill>
                  </a:rPr>
                  <a:t>실업률 데이터에 대한 EDA 및 </a:t>
                </a:r>
                <a:endParaRPr i="1">
                  <a:solidFill>
                    <a:srgbClr val="9E9E9E"/>
                  </a:solidFill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>
                    <a:solidFill>
                      <a:srgbClr val="9E9E9E"/>
                    </a:solidFill>
                  </a:rPr>
                  <a:t>아파트 가격과의 상관관계분석을 통해</a:t>
                </a:r>
                <a:endParaRPr i="1">
                  <a:solidFill>
                    <a:srgbClr val="9E9E9E"/>
                  </a:solidFill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>
                    <a:solidFill>
                      <a:srgbClr val="9E9E9E"/>
                    </a:solidFill>
                  </a:rPr>
                  <a:t>비/경제활동인구에 대한 전체적인 추이는 </a:t>
                </a:r>
                <a:endParaRPr i="1">
                  <a:solidFill>
                    <a:srgbClr val="9E9E9E"/>
                  </a:solidFill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>
                    <a:solidFill>
                      <a:srgbClr val="9E9E9E"/>
                    </a:solidFill>
                  </a:rPr>
                  <a:t>큰 변동은 없었으나 COVID-19로 영향을</a:t>
                </a:r>
                <a:endParaRPr i="1">
                  <a:solidFill>
                    <a:srgbClr val="9E9E9E"/>
                  </a:solidFill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>
                    <a:solidFill>
                      <a:srgbClr val="9E9E9E"/>
                    </a:solidFill>
                  </a:rPr>
                  <a:t>받았던 것을 확인할 수 있었습니다.</a:t>
                </a:r>
                <a:endParaRPr i="1">
                  <a:solidFill>
                    <a:srgbClr val="9E9E9E"/>
                  </a:solidFill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>
                    <a:solidFill>
                      <a:srgbClr val="9E9E9E"/>
                    </a:solidFill>
                  </a:rPr>
                  <a:t>또한, 비경제활동인구에 대한 여성이</a:t>
                </a:r>
                <a:endParaRPr i="1">
                  <a:solidFill>
                    <a:srgbClr val="9E9E9E"/>
                  </a:solidFill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>
                    <a:solidFill>
                      <a:srgbClr val="9E9E9E"/>
                    </a:solidFill>
                  </a:rPr>
                  <a:t>아직 남성보다 많지만 감소 중인 것을</a:t>
                </a:r>
                <a:endParaRPr i="1">
                  <a:solidFill>
                    <a:srgbClr val="9E9E9E"/>
                  </a:solidFill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>
                    <a:solidFill>
                      <a:srgbClr val="9E9E9E"/>
                    </a:solidFill>
                  </a:rPr>
                  <a:t>파악할 수 있었습니다. </a:t>
                </a:r>
                <a:endParaRPr i="1">
                  <a:solidFill>
                    <a:srgbClr val="9E9E9E"/>
                  </a:solidFill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>
                    <a:solidFill>
                      <a:srgbClr val="9E9E9E"/>
                    </a:solidFill>
                  </a:rPr>
                  <a:t>실업자 추이가 높을 때, 매매/전세/월세가</a:t>
                </a:r>
                <a:endParaRPr i="1">
                  <a:solidFill>
                    <a:srgbClr val="9E9E9E"/>
                  </a:solidFill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>
                    <a:solidFill>
                      <a:srgbClr val="9E9E9E"/>
                    </a:solidFill>
                  </a:rPr>
                  <a:t>낮다.</a:t>
                </a:r>
                <a:endParaRPr i="1">
                  <a:solidFill>
                    <a:srgbClr val="9E9E9E"/>
                  </a:solidFill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>
                  <a:solidFill>
                    <a:srgbClr val="9E9E9E"/>
                  </a:solidFill>
                </a:endParaRPr>
              </a:p>
            </p:txBody>
          </p:sp>
          <p:grpSp>
            <p:nvGrpSpPr>
              <p:cNvPr id="778" name="Google Shape;778;p64"/>
              <p:cNvGrpSpPr/>
              <p:nvPr/>
            </p:nvGrpSpPr>
            <p:grpSpPr>
              <a:xfrm>
                <a:off x="10846415" y="2930912"/>
                <a:ext cx="3744782" cy="3438145"/>
                <a:chOff x="10846415" y="2930912"/>
                <a:chExt cx="3744782" cy="3438145"/>
              </a:xfrm>
            </p:grpSpPr>
            <p:pic>
              <p:nvPicPr>
                <p:cNvPr id="779" name="Google Shape;779;p64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>
                  <a:off x="10846415" y="2930912"/>
                  <a:ext cx="3267459" cy="343814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780" name="Google Shape;780;p64"/>
                <p:cNvSpPr txBox="1"/>
                <p:nvPr/>
              </p:nvSpPr>
              <p:spPr>
                <a:xfrm>
                  <a:off x="11046106" y="3288187"/>
                  <a:ext cx="2622300" cy="532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i="1" lang="en-US" sz="2000">
                      <a:solidFill>
                        <a:srgbClr val="A4A0F9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인사이트 3</a:t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1" name="Google Shape;781;p64"/>
                <p:cNvSpPr txBox="1"/>
                <p:nvPr/>
              </p:nvSpPr>
              <p:spPr>
                <a:xfrm>
                  <a:off x="11046097" y="4141725"/>
                  <a:ext cx="3545100" cy="160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i="1" lang="en-US">
                      <a:solidFill>
                        <a:srgbClr val="9E9E9E"/>
                      </a:solidFill>
                    </a:rPr>
                    <a:t>생활인구에 대한 EDA 및 아파트</a:t>
                  </a:r>
                  <a:r>
                    <a:rPr i="1" lang="en-US" sz="1400">
                      <a:solidFill>
                        <a:srgbClr val="9E9E9E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 </a:t>
                  </a:r>
                  <a:r>
                    <a:rPr i="1" lang="en-US">
                      <a:solidFill>
                        <a:srgbClr val="9E9E9E"/>
                      </a:solidFill>
                    </a:rPr>
                    <a:t>가격과</a:t>
                  </a:r>
                  <a:endParaRPr i="1">
                    <a:solidFill>
                      <a:srgbClr val="9E9E9E"/>
                    </a:solidFill>
                  </a:endParaRPr>
                </a:p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i="1" lang="en-US">
                      <a:solidFill>
                        <a:srgbClr val="9E9E9E"/>
                      </a:solidFill>
                    </a:rPr>
                    <a:t>상관관계분석을 통해 행정동과 자치구별</a:t>
                  </a:r>
                  <a:endParaRPr i="1">
                    <a:solidFill>
                      <a:srgbClr val="9E9E9E"/>
                    </a:solidFill>
                  </a:endParaRPr>
                </a:p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i="1" lang="en-US">
                      <a:solidFill>
                        <a:srgbClr val="9E9E9E"/>
                      </a:solidFill>
                    </a:rPr>
                    <a:t>연령별 비중을 파악할 수 있었습니다.</a:t>
                  </a:r>
                  <a:endParaRPr i="1">
                    <a:solidFill>
                      <a:srgbClr val="9E9E9E"/>
                    </a:solidFill>
                  </a:endParaRPr>
                </a:p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i="1" lang="en-US">
                      <a:solidFill>
                        <a:srgbClr val="9E9E9E"/>
                      </a:solidFill>
                    </a:rPr>
                    <a:t>또한, 생활인구 연령 중 30대 중반 ~ </a:t>
                  </a:r>
                  <a:endParaRPr i="1">
                    <a:solidFill>
                      <a:srgbClr val="9E9E9E"/>
                    </a:solidFill>
                  </a:endParaRPr>
                </a:p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i="1" lang="en-US">
                      <a:solidFill>
                        <a:srgbClr val="9E9E9E"/>
                      </a:solidFill>
                    </a:rPr>
                    <a:t>40대 후반이 아파트 가격에 + 상관관계를</a:t>
                  </a:r>
                  <a:endParaRPr i="1">
                    <a:solidFill>
                      <a:srgbClr val="9E9E9E"/>
                    </a:solidFill>
                  </a:endParaRPr>
                </a:p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i="1" lang="en-US">
                      <a:solidFill>
                        <a:srgbClr val="9E9E9E"/>
                      </a:solidFill>
                    </a:rPr>
                    <a:t>갖는 반면 50대 중반부터는 - 상관관계를</a:t>
                  </a:r>
                  <a:endParaRPr i="1">
                    <a:solidFill>
                      <a:srgbClr val="9E9E9E"/>
                    </a:solidFill>
                  </a:endParaRPr>
                </a:p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i="1" lang="en-US">
                      <a:solidFill>
                        <a:srgbClr val="9E9E9E"/>
                      </a:solidFill>
                    </a:rPr>
                    <a:t>갖는 것을 알 수 있었습니다.</a:t>
                  </a:r>
                  <a:endParaRPr i="1">
                    <a:solidFill>
                      <a:srgbClr val="9E9E9E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Google Shape;78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86857"/>
            <a:ext cx="18285714" cy="4598857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65"/>
          <p:cNvSpPr txBox="1"/>
          <p:nvPr/>
        </p:nvSpPr>
        <p:spPr>
          <a:xfrm>
            <a:off x="1179333" y="3305908"/>
            <a:ext cx="10235965" cy="19416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감사합니다.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8" name="Google Shape;788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1207901" y="5095238"/>
            <a:ext cx="122422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555" y="186569"/>
            <a:ext cx="3816657" cy="326925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65"/>
          <p:cNvSpPr txBox="1"/>
          <p:nvPr/>
        </p:nvSpPr>
        <p:spPr>
          <a:xfrm>
            <a:off x="1179324" y="3044370"/>
            <a:ext cx="10235968" cy="65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Noto Sans JP"/>
                <a:ea typeface="Noto Sans JP"/>
                <a:cs typeface="Noto Sans JP"/>
                <a:sym typeface="Noto Sans JP"/>
              </a:rPr>
              <a:t>Life-Changing Education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65"/>
          <p:cNvSpPr txBox="1"/>
          <p:nvPr/>
        </p:nvSpPr>
        <p:spPr>
          <a:xfrm>
            <a:off x="9327952" y="9747036"/>
            <a:ext cx="8910143" cy="589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8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8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4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 txBox="1"/>
          <p:nvPr/>
        </p:nvSpPr>
        <p:spPr>
          <a:xfrm>
            <a:off x="9327952" y="9747036"/>
            <a:ext cx="8910143" cy="589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4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8"/>
          <p:cNvSpPr txBox="1"/>
          <p:nvPr/>
        </p:nvSpPr>
        <p:spPr>
          <a:xfrm>
            <a:off x="387302" y="454636"/>
            <a:ext cx="9282411" cy="12721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프로젝트 소개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8"/>
          <p:cNvSpPr txBox="1"/>
          <p:nvPr/>
        </p:nvSpPr>
        <p:spPr>
          <a:xfrm>
            <a:off x="402301" y="1508347"/>
            <a:ext cx="15133463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8"/>
          <p:cNvSpPr txBox="1"/>
          <p:nvPr/>
        </p:nvSpPr>
        <p:spPr>
          <a:xfrm>
            <a:off x="10077575" y="6641513"/>
            <a:ext cx="74109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FFAABB"/>
                </a:solidFill>
              </a:rPr>
              <a:t>주제와 데이터 선정 이유</a:t>
            </a:r>
            <a:endParaRPr i="1" sz="1800">
              <a:solidFill>
                <a:srgbClr val="FFAABB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9E9E9E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9E9E9E"/>
                </a:solidFill>
              </a:rPr>
              <a:t>평소 부동산에 관심이 있어 임장 다닌 경험 있으며 소득소비, 실업률, 생활인구 요소가 서로 유기적으로 아파트 가격에 영향을 주지 않을까란 생각에 선택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1" name="Google Shape;161;p18"/>
          <p:cNvGrpSpPr/>
          <p:nvPr/>
        </p:nvGrpSpPr>
        <p:grpSpPr>
          <a:xfrm>
            <a:off x="9484630" y="5656443"/>
            <a:ext cx="8047804" cy="653674"/>
            <a:chOff x="9484630" y="5656443"/>
            <a:chExt cx="8047804" cy="653674"/>
          </a:xfrm>
        </p:grpSpPr>
        <p:pic>
          <p:nvPicPr>
            <p:cNvPr id="162" name="Google Shape;162;p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484630" y="5691429"/>
              <a:ext cx="8047804" cy="618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" name="Google Shape;163;p18"/>
            <p:cNvSpPr txBox="1"/>
            <p:nvPr/>
          </p:nvSpPr>
          <p:spPr>
            <a:xfrm>
              <a:off x="10094367" y="5656443"/>
              <a:ext cx="6828332" cy="64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4" name="Google Shape;164;p18"/>
          <p:cNvSpPr txBox="1"/>
          <p:nvPr/>
        </p:nvSpPr>
        <p:spPr>
          <a:xfrm>
            <a:off x="1540451" y="6581150"/>
            <a:ext cx="7344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FFAABB"/>
                </a:solidFill>
              </a:rPr>
              <a:t>소주제</a:t>
            </a:r>
            <a:endParaRPr i="1" sz="1800">
              <a:solidFill>
                <a:srgbClr val="FFAAB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FFAABB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9E9E9E"/>
                </a:solidFill>
              </a:rPr>
              <a:t>하기 3가지 요인이 서울 아파트 가격에 미치는 영향 파악</a:t>
            </a:r>
            <a:endParaRPr i="1" sz="1800">
              <a:solidFill>
                <a:srgbClr val="9E9E9E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9E9E9E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AutoNum type="arabicPeriod"/>
            </a:pPr>
            <a:r>
              <a:rPr i="1" lang="en-US" sz="1800">
                <a:solidFill>
                  <a:srgbClr val="9E9E9E"/>
                </a:solidFill>
              </a:rPr>
              <a:t>소득소비</a:t>
            </a:r>
            <a:endParaRPr i="1" sz="1800">
              <a:solidFill>
                <a:srgbClr val="9E9E9E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AutoNum type="arabicPeriod"/>
            </a:pPr>
            <a:r>
              <a:rPr i="1" lang="en-US" sz="1800">
                <a:solidFill>
                  <a:srgbClr val="9E9E9E"/>
                </a:solidFill>
              </a:rPr>
              <a:t>실업률</a:t>
            </a:r>
            <a:endParaRPr i="1" sz="1800">
              <a:solidFill>
                <a:srgbClr val="9E9E9E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AutoNum type="arabicPeriod"/>
            </a:pPr>
            <a:r>
              <a:rPr i="1" lang="en-US" sz="1800">
                <a:solidFill>
                  <a:srgbClr val="9E9E9E"/>
                </a:solidFill>
              </a:rPr>
              <a:t>생활인구</a:t>
            </a:r>
            <a:endParaRPr i="1" sz="1800">
              <a:solidFill>
                <a:srgbClr val="9E9E9E"/>
              </a:solidFill>
            </a:endParaRPr>
          </a:p>
        </p:txBody>
      </p:sp>
      <p:grpSp>
        <p:nvGrpSpPr>
          <p:cNvPr id="165" name="Google Shape;165;p18"/>
          <p:cNvGrpSpPr/>
          <p:nvPr/>
        </p:nvGrpSpPr>
        <p:grpSpPr>
          <a:xfrm>
            <a:off x="836651" y="5677607"/>
            <a:ext cx="8047804" cy="645000"/>
            <a:chOff x="836651" y="5677607"/>
            <a:chExt cx="8047804" cy="645000"/>
          </a:xfrm>
        </p:grpSpPr>
        <p:pic>
          <p:nvPicPr>
            <p:cNvPr id="166" name="Google Shape;166;p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36651" y="5691429"/>
              <a:ext cx="8047804" cy="618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" name="Google Shape;167;p18"/>
            <p:cNvSpPr txBox="1"/>
            <p:nvPr/>
          </p:nvSpPr>
          <p:spPr>
            <a:xfrm>
              <a:off x="1446422" y="5677607"/>
              <a:ext cx="6828332" cy="64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목표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8" name="Google Shape;168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89762" y="2869048"/>
            <a:ext cx="16106189" cy="242165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8"/>
          <p:cNvSpPr txBox="1"/>
          <p:nvPr/>
        </p:nvSpPr>
        <p:spPr>
          <a:xfrm>
            <a:off x="4320027" y="4121649"/>
            <a:ext cx="964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9E9E9E"/>
                </a:solidFill>
              </a:rPr>
              <a:t>서울 아파트 급등 및 급락에 영향을 주는 요인 탐색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0" name="Google Shape;170;p18"/>
          <p:cNvGrpSpPr/>
          <p:nvPr/>
        </p:nvGrpSpPr>
        <p:grpSpPr>
          <a:xfrm>
            <a:off x="8026375" y="3562577"/>
            <a:ext cx="2095200" cy="540600"/>
            <a:chOff x="8026375" y="3562577"/>
            <a:chExt cx="2095200" cy="540600"/>
          </a:xfrm>
        </p:grpSpPr>
        <p:pic>
          <p:nvPicPr>
            <p:cNvPr id="171" name="Google Shape;171;p1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340600" y="3585266"/>
              <a:ext cx="1466789" cy="4950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" name="Google Shape;172;p18"/>
            <p:cNvSpPr txBox="1"/>
            <p:nvPr/>
          </p:nvSpPr>
          <p:spPr>
            <a:xfrm>
              <a:off x="8026375" y="3562577"/>
              <a:ext cx="2095200" cy="54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AABB"/>
                  </a:solidFill>
                  <a:latin typeface="Arial"/>
                  <a:ea typeface="Arial"/>
                  <a:cs typeface="Arial"/>
                  <a:sym typeface="Arial"/>
                </a:rPr>
                <a:t>주제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10" y="2257413"/>
            <a:ext cx="18285714" cy="80283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9"/>
          <p:cNvSpPr txBox="1"/>
          <p:nvPr/>
        </p:nvSpPr>
        <p:spPr>
          <a:xfrm>
            <a:off x="9327952" y="9747036"/>
            <a:ext cx="8910143" cy="589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9"/>
          <p:cNvSpPr txBox="1"/>
          <p:nvPr/>
        </p:nvSpPr>
        <p:spPr>
          <a:xfrm>
            <a:off x="3843286" y="4792752"/>
            <a:ext cx="10599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solidFill>
                  <a:srgbClr val="FFFFFF"/>
                </a:solidFill>
              </a:rPr>
              <a:t>데이터</a:t>
            </a:r>
            <a:r>
              <a:rPr lang="en-US" sz="6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설명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0" name="Google Shape;180;p19"/>
          <p:cNvGrpSpPr/>
          <p:nvPr/>
        </p:nvGrpSpPr>
        <p:grpSpPr>
          <a:xfrm>
            <a:off x="8386174" y="4048969"/>
            <a:ext cx="1513366" cy="851385"/>
            <a:chOff x="8386174" y="4048969"/>
            <a:chExt cx="1513366" cy="851385"/>
          </a:xfrm>
        </p:grpSpPr>
        <p:pic>
          <p:nvPicPr>
            <p:cNvPr id="181" name="Google Shape;181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386174" y="4078360"/>
              <a:ext cx="1513366" cy="793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Google Shape;182;p19"/>
            <p:cNvSpPr txBox="1"/>
            <p:nvPr/>
          </p:nvSpPr>
          <p:spPr>
            <a:xfrm>
              <a:off x="8706556" y="4048969"/>
              <a:ext cx="872609" cy="8513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A4A0F9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" name="Google Shape;183;p19"/>
          <p:cNvSpPr txBox="1"/>
          <p:nvPr/>
        </p:nvSpPr>
        <p:spPr>
          <a:xfrm>
            <a:off x="15371429" y="9489759"/>
            <a:ext cx="2742857" cy="375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8" y="5742004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0"/>
          <p:cNvSpPr txBox="1"/>
          <p:nvPr/>
        </p:nvSpPr>
        <p:spPr>
          <a:xfrm>
            <a:off x="9327952" y="9747036"/>
            <a:ext cx="8910143" cy="589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4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0"/>
          <p:cNvSpPr txBox="1"/>
          <p:nvPr/>
        </p:nvSpPr>
        <p:spPr>
          <a:xfrm>
            <a:off x="413602" y="742538"/>
            <a:ext cx="12162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데이터</a:t>
            </a:r>
            <a:r>
              <a:rPr lang="en-US" sz="4800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설명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0"/>
          <p:cNvSpPr txBox="1"/>
          <p:nvPr/>
        </p:nvSpPr>
        <p:spPr>
          <a:xfrm>
            <a:off x="413601" y="1508709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4" name="Google Shape;194;p20"/>
          <p:cNvGrpSpPr/>
          <p:nvPr/>
        </p:nvGrpSpPr>
        <p:grpSpPr>
          <a:xfrm>
            <a:off x="413609" y="3890623"/>
            <a:ext cx="5477100" cy="4113965"/>
            <a:chOff x="413609" y="3890623"/>
            <a:chExt cx="5477100" cy="4113965"/>
          </a:xfrm>
        </p:grpSpPr>
        <p:grpSp>
          <p:nvGrpSpPr>
            <p:cNvPr id="195" name="Google Shape;195;p20"/>
            <p:cNvGrpSpPr/>
            <p:nvPr/>
          </p:nvGrpSpPr>
          <p:grpSpPr>
            <a:xfrm>
              <a:off x="1741051" y="5848398"/>
              <a:ext cx="2695200" cy="2156190"/>
              <a:chOff x="1443451" y="4034098"/>
              <a:chExt cx="2695200" cy="2156190"/>
            </a:xfrm>
          </p:grpSpPr>
          <p:pic>
            <p:nvPicPr>
              <p:cNvPr id="196" name="Google Shape;196;p2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712955" y="4034098"/>
                <a:ext cx="2156190" cy="21561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7" name="Google Shape;197;p20"/>
              <p:cNvSpPr txBox="1"/>
              <p:nvPr/>
            </p:nvSpPr>
            <p:spPr>
              <a:xfrm>
                <a:off x="1673540" y="4638243"/>
                <a:ext cx="22350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8B71FF"/>
                    </a:solidFill>
                  </a:rPr>
                  <a:t>DATA</a:t>
                </a:r>
                <a:r>
                  <a:rPr lang="en-US" sz="1800">
                    <a:solidFill>
                      <a:srgbClr val="8B71FF"/>
                    </a:solidFill>
                    <a:latin typeface="Arial"/>
                    <a:ea typeface="Arial"/>
                    <a:cs typeface="Arial"/>
                    <a:sym typeface="Arial"/>
                  </a:rPr>
                  <a:t> 01.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198;p20"/>
              <p:cNvSpPr txBox="1"/>
              <p:nvPr/>
            </p:nvSpPr>
            <p:spPr>
              <a:xfrm>
                <a:off x="1443451" y="5126737"/>
                <a:ext cx="2695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1800" u="sng">
                    <a:solidFill>
                      <a:schemeClr val="hlink"/>
                    </a:solidFill>
                    <a:hlinkClick r:id="rId7"/>
                  </a:rPr>
                  <a:t>🔗</a:t>
                </a:r>
                <a:r>
                  <a:rPr i="1" lang="en-US" sz="1800">
                    <a:solidFill>
                      <a:srgbClr val="9E9E9E"/>
                    </a:solidFill>
                  </a:rPr>
                  <a:t> 소득소비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9" name="Google Shape;199;p20"/>
            <p:cNvSpPr txBox="1"/>
            <p:nvPr/>
          </p:nvSpPr>
          <p:spPr>
            <a:xfrm>
              <a:off x="413609" y="3890623"/>
              <a:ext cx="5477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-304800" lvl="0" marL="457200" marR="0" rtl="0" algn="l"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SzPts val="1200"/>
                <a:buChar char="●"/>
              </a:pPr>
              <a:r>
                <a:rPr i="1" lang="en-US" sz="1200">
                  <a:solidFill>
                    <a:srgbClr val="9E9E9E"/>
                  </a:solidFill>
                </a:rPr>
                <a:t>서울시 공공데이터로, 서울시 행정동 단위 추정 소득 및 소비 정보 제공</a:t>
              </a:r>
              <a:endParaRPr i="1" sz="1200">
                <a:solidFill>
                  <a:srgbClr val="9E9E9E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200">
                <a:solidFill>
                  <a:srgbClr val="9E9E9E"/>
                </a:solidFill>
              </a:endParaRPr>
            </a:p>
            <a:p>
              <a:pPr indent="-304800" lvl="0" marL="457200" marR="0" rtl="0" algn="l"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SzPts val="1200"/>
                <a:buChar char="●"/>
              </a:pPr>
              <a:r>
                <a:rPr i="1" lang="en-US" sz="1200">
                  <a:solidFill>
                    <a:srgbClr val="9E9E9E"/>
                  </a:solidFill>
                </a:rPr>
                <a:t>1년중 4분기에 한번 데이터를 업데이트하여 다음 해 1 ~ 3분기의 값이 동일</a:t>
              </a:r>
              <a:endParaRPr i="1" sz="1200">
                <a:solidFill>
                  <a:srgbClr val="9E9E9E"/>
                </a:solidFill>
              </a:endParaRPr>
            </a:p>
          </p:txBody>
        </p:sp>
      </p:grpSp>
      <p:grpSp>
        <p:nvGrpSpPr>
          <p:cNvPr id="200" name="Google Shape;200;p20"/>
          <p:cNvGrpSpPr/>
          <p:nvPr/>
        </p:nvGrpSpPr>
        <p:grpSpPr>
          <a:xfrm>
            <a:off x="5191175" y="3010473"/>
            <a:ext cx="7178700" cy="6151552"/>
            <a:chOff x="5191175" y="3010473"/>
            <a:chExt cx="7178700" cy="6151552"/>
          </a:xfrm>
        </p:grpSpPr>
        <p:grpSp>
          <p:nvGrpSpPr>
            <p:cNvPr id="201" name="Google Shape;201;p20"/>
            <p:cNvGrpSpPr/>
            <p:nvPr/>
          </p:nvGrpSpPr>
          <p:grpSpPr>
            <a:xfrm>
              <a:off x="7432926" y="3010473"/>
              <a:ext cx="2695200" cy="2156190"/>
              <a:chOff x="1443451" y="4034098"/>
              <a:chExt cx="2695200" cy="2156190"/>
            </a:xfrm>
          </p:grpSpPr>
          <p:pic>
            <p:nvPicPr>
              <p:cNvPr id="202" name="Google Shape;202;p2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712955" y="4034098"/>
                <a:ext cx="2156190" cy="21561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3" name="Google Shape;203;p20"/>
              <p:cNvSpPr txBox="1"/>
              <p:nvPr/>
            </p:nvSpPr>
            <p:spPr>
              <a:xfrm>
                <a:off x="1673540" y="4638243"/>
                <a:ext cx="22350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8B71FF"/>
                    </a:solidFill>
                  </a:rPr>
                  <a:t>DATA</a:t>
                </a:r>
                <a:r>
                  <a:rPr lang="en-US" sz="1800">
                    <a:solidFill>
                      <a:srgbClr val="8B71FF"/>
                    </a:solidFill>
                    <a:latin typeface="Arial"/>
                    <a:ea typeface="Arial"/>
                    <a:cs typeface="Arial"/>
                    <a:sym typeface="Arial"/>
                  </a:rPr>
                  <a:t> 0</a:t>
                </a:r>
                <a:r>
                  <a:rPr lang="en-US" sz="1800">
                    <a:solidFill>
                      <a:srgbClr val="8B71FF"/>
                    </a:solidFill>
                  </a:rPr>
                  <a:t>2</a:t>
                </a:r>
                <a:r>
                  <a:rPr lang="en-US" sz="1800">
                    <a:solidFill>
                      <a:srgbClr val="8B71FF"/>
                    </a:solidFill>
                    <a:latin typeface="Arial"/>
                    <a:ea typeface="Arial"/>
                    <a:cs typeface="Arial"/>
                    <a:sym typeface="Arial"/>
                  </a:rPr>
                  <a:t>.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04;p20"/>
              <p:cNvSpPr txBox="1"/>
              <p:nvPr/>
            </p:nvSpPr>
            <p:spPr>
              <a:xfrm>
                <a:off x="1443451" y="5164837"/>
                <a:ext cx="2695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1800" u="sng">
                    <a:solidFill>
                      <a:schemeClr val="hlink"/>
                    </a:solidFill>
                    <a:hlinkClick r:id="rId8"/>
                  </a:rPr>
                  <a:t>🔗</a:t>
                </a:r>
                <a:r>
                  <a:rPr i="1" lang="en-US" sz="1800">
                    <a:solidFill>
                      <a:srgbClr val="9E9E9E"/>
                    </a:solidFill>
                  </a:rPr>
                  <a:t> 실업률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5" name="Google Shape;205;p20"/>
            <p:cNvSpPr txBox="1"/>
            <p:nvPr/>
          </p:nvSpPr>
          <p:spPr>
            <a:xfrm>
              <a:off x="5191175" y="6114325"/>
              <a:ext cx="7178700" cy="304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-304800" lvl="0" marL="457200" marR="0" rtl="0" algn="l"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SzPts val="1200"/>
                <a:buChar char="●"/>
              </a:pPr>
              <a:r>
                <a:rPr i="1" lang="en-US" sz="1200">
                  <a:solidFill>
                    <a:srgbClr val="9E9E9E"/>
                  </a:solidFill>
                </a:rPr>
                <a:t>서울시 경제활동인구 통계데이터로, 서울시 15세 이상 인구중 경제활동인구 현황을 제공하는 지정ㆍ표본 통계</a:t>
              </a:r>
              <a:endParaRPr i="1" sz="1200">
                <a:solidFill>
                  <a:srgbClr val="9E9E9E"/>
                </a:solidFill>
              </a:endParaRPr>
            </a:p>
            <a:p>
              <a:pPr indent="-304800" lvl="0" marL="914400" marR="0" rtl="0" algn="l"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SzPts val="1200"/>
                <a:buChar char="●"/>
              </a:pPr>
              <a:r>
                <a:rPr lang="en-US" sz="1200">
                  <a:solidFill>
                    <a:srgbClr val="888888"/>
                  </a:solidFill>
                </a:rPr>
                <a:t>15세이상인구 : '15세이상인구 중 군인, 전투경찰, 공익근무요원, 형이 확정된 교도소 수감자' 등은 제외됨</a:t>
              </a:r>
              <a:endParaRPr sz="1200">
                <a:solidFill>
                  <a:srgbClr val="888888"/>
                </a:solidFill>
              </a:endParaRPr>
            </a:p>
            <a:p>
              <a:pPr indent="-304800" lvl="0" marL="914400" marR="0" rtl="0" algn="l"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SzPts val="1200"/>
                <a:buChar char="●"/>
              </a:pPr>
              <a:r>
                <a:rPr lang="en-US" sz="1200">
                  <a:solidFill>
                    <a:srgbClr val="888888"/>
                  </a:solidFill>
                </a:rPr>
                <a:t>경제활동인구 : 만 15세 이상 인구 중 취업자와 실업자를 말함</a:t>
              </a:r>
              <a:endParaRPr sz="1200">
                <a:solidFill>
                  <a:srgbClr val="888888"/>
                </a:solidFill>
              </a:endParaRPr>
            </a:p>
            <a:p>
              <a:pPr indent="-304800" lvl="1" marL="1371600" marR="0" rtl="0" algn="l"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SzPts val="1200"/>
                <a:buChar char="○"/>
              </a:pPr>
              <a:r>
                <a:rPr lang="en-US" sz="1200">
                  <a:solidFill>
                    <a:srgbClr val="888888"/>
                  </a:solidFill>
                </a:rPr>
                <a:t>취업자</a:t>
              </a:r>
              <a:endParaRPr sz="1200">
                <a:solidFill>
                  <a:srgbClr val="888888"/>
                </a:solidFill>
              </a:endParaRPr>
            </a:p>
            <a:p>
              <a:pPr indent="-304800" lvl="2" marL="1828800" marR="0" rtl="0" algn="l"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SzPts val="1200"/>
                <a:buAutoNum type="romanLcPeriod"/>
              </a:pPr>
              <a:r>
                <a:rPr lang="en-US" sz="1200">
                  <a:solidFill>
                    <a:srgbClr val="888888"/>
                  </a:solidFill>
                </a:rPr>
                <a:t>조사대상 주간 중 수입을 목적으로 1시간 이상 일한 자</a:t>
              </a:r>
              <a:endParaRPr sz="1200">
                <a:solidFill>
                  <a:srgbClr val="888888"/>
                </a:solidFill>
              </a:endParaRPr>
            </a:p>
            <a:p>
              <a:pPr indent="-304800" lvl="2" marL="1828800" marR="0" rtl="0" algn="l"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SzPts val="1200"/>
                <a:buAutoNum type="romanLcPeriod"/>
              </a:pPr>
              <a:r>
                <a:rPr lang="en-US" sz="1200">
                  <a:solidFill>
                    <a:srgbClr val="888888"/>
                  </a:solidFill>
                </a:rPr>
                <a:t>자기에게 직접적으로는 이득이나 수입이 오지 않더라도 자기가구에서 경영하는 농장이나 사업체의 수입을 높이는 데 도운 가족종사자로서 주당 18시간이상 일한 자(무급가족종사자)</a:t>
              </a:r>
              <a:endParaRPr sz="1200">
                <a:solidFill>
                  <a:srgbClr val="888888"/>
                </a:solidFill>
              </a:endParaRPr>
            </a:p>
            <a:p>
              <a:pPr indent="-304800" lvl="2" marL="1828800" marR="0" rtl="0" algn="l"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SzPts val="1200"/>
                <a:buAutoNum type="romanLcPeriod"/>
              </a:pPr>
              <a:r>
                <a:rPr lang="en-US" sz="1200">
                  <a:solidFill>
                    <a:srgbClr val="888888"/>
                  </a:solidFill>
                </a:rPr>
                <a:t>직장 또는 사업체를 가지고 있으나 조사대상 주간 중 일시적인 병, 일기불순, 휴가 또는 연가, 노동쟁의 등의 이유로 일하지 못한 일시휴직자</a:t>
              </a:r>
              <a:endParaRPr sz="1200">
                <a:solidFill>
                  <a:srgbClr val="888888"/>
                </a:solidFill>
              </a:endParaRPr>
            </a:p>
            <a:p>
              <a:pPr indent="-304800" lvl="1" marL="1371600" marR="0" rtl="0" algn="l"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SzPts val="1200"/>
                <a:buChar char="○"/>
              </a:pPr>
              <a:r>
                <a:rPr lang="en-US" sz="1200">
                  <a:solidFill>
                    <a:srgbClr val="888888"/>
                  </a:solidFill>
                </a:rPr>
                <a:t>실업자 : 조사대상주간에 수입 있는 일을 하지 않았고, 지난 4주간 일자리를 찾아 적극적으로 구직활동을 하였던 사람으로서 일자리가 주어지면 즉시 취업이 가능한 사람</a:t>
              </a:r>
              <a:endParaRPr sz="1200">
                <a:solidFill>
                  <a:srgbClr val="888888"/>
                </a:solidFill>
              </a:endParaRPr>
            </a:p>
            <a:p>
              <a:pPr indent="-304800" lvl="0" marL="914400" marR="0" rtl="0" algn="l"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SzPts val="1200"/>
                <a:buChar char="●"/>
              </a:pPr>
              <a:r>
                <a:rPr lang="en-US" sz="1200">
                  <a:solidFill>
                    <a:srgbClr val="888888"/>
                  </a:solidFill>
                </a:rPr>
                <a:t>비경제활동인구 : 조사대상 주간 중 취업자도 실업자도 아닌 만 15세 이상인 자. 즉 집안에서 가사와 육아를 전담하는 가정주부, 학교에 다니는 학생, 일을 할 수 없는 연로자와 심신 장애자, 자발적으로 자선사업이나 종교단체에 관여하는 자 등을 말함</a:t>
              </a:r>
              <a:endParaRPr i="1" sz="1200">
                <a:solidFill>
                  <a:srgbClr val="9E9E9E"/>
                </a:solidFill>
              </a:endParaRPr>
            </a:p>
          </p:txBody>
        </p:sp>
      </p:grpSp>
      <p:grpSp>
        <p:nvGrpSpPr>
          <p:cNvPr id="206" name="Google Shape;206;p20"/>
          <p:cNvGrpSpPr/>
          <p:nvPr/>
        </p:nvGrpSpPr>
        <p:grpSpPr>
          <a:xfrm>
            <a:off x="12173709" y="3890636"/>
            <a:ext cx="5477100" cy="4113953"/>
            <a:chOff x="12173709" y="3890636"/>
            <a:chExt cx="5477100" cy="4113953"/>
          </a:xfrm>
        </p:grpSpPr>
        <p:grpSp>
          <p:nvGrpSpPr>
            <p:cNvPr id="207" name="Google Shape;207;p20"/>
            <p:cNvGrpSpPr/>
            <p:nvPr/>
          </p:nvGrpSpPr>
          <p:grpSpPr>
            <a:xfrm>
              <a:off x="13564651" y="5848398"/>
              <a:ext cx="2695200" cy="2156190"/>
              <a:chOff x="1443451" y="4034098"/>
              <a:chExt cx="2695200" cy="2156190"/>
            </a:xfrm>
          </p:grpSpPr>
          <p:pic>
            <p:nvPicPr>
              <p:cNvPr id="208" name="Google Shape;208;p2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712955" y="4034098"/>
                <a:ext cx="2156190" cy="21561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9" name="Google Shape;209;p20"/>
              <p:cNvSpPr txBox="1"/>
              <p:nvPr/>
            </p:nvSpPr>
            <p:spPr>
              <a:xfrm>
                <a:off x="1673540" y="4638243"/>
                <a:ext cx="22350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8B71FF"/>
                    </a:solidFill>
                  </a:rPr>
                  <a:t>DATA</a:t>
                </a:r>
                <a:r>
                  <a:rPr lang="en-US" sz="1800">
                    <a:solidFill>
                      <a:srgbClr val="8B71FF"/>
                    </a:solidFill>
                    <a:latin typeface="Arial"/>
                    <a:ea typeface="Arial"/>
                    <a:cs typeface="Arial"/>
                    <a:sym typeface="Arial"/>
                  </a:rPr>
                  <a:t> 0</a:t>
                </a:r>
                <a:r>
                  <a:rPr lang="en-US" sz="1800">
                    <a:solidFill>
                      <a:srgbClr val="8B71FF"/>
                    </a:solidFill>
                  </a:rPr>
                  <a:t>3</a:t>
                </a:r>
                <a:r>
                  <a:rPr lang="en-US" sz="1800">
                    <a:solidFill>
                      <a:srgbClr val="8B71FF"/>
                    </a:solidFill>
                    <a:latin typeface="Arial"/>
                    <a:ea typeface="Arial"/>
                    <a:cs typeface="Arial"/>
                    <a:sym typeface="Arial"/>
                  </a:rPr>
                  <a:t>.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20"/>
              <p:cNvSpPr txBox="1"/>
              <p:nvPr/>
            </p:nvSpPr>
            <p:spPr>
              <a:xfrm>
                <a:off x="1443451" y="5126737"/>
                <a:ext cx="2695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1800" u="sng">
                    <a:solidFill>
                      <a:schemeClr val="hlink"/>
                    </a:solidFill>
                    <a:hlinkClick r:id="rId9"/>
                  </a:rPr>
                  <a:t>🔗</a:t>
                </a:r>
                <a:r>
                  <a:rPr i="1" lang="en-US" sz="1800">
                    <a:solidFill>
                      <a:srgbClr val="9E9E9E"/>
                    </a:solidFill>
                  </a:rPr>
                  <a:t> 생활인구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1" name="Google Shape;211;p20"/>
            <p:cNvSpPr txBox="1"/>
            <p:nvPr/>
          </p:nvSpPr>
          <p:spPr>
            <a:xfrm>
              <a:off x="12173709" y="3890636"/>
              <a:ext cx="54771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-304800" lvl="0" marL="457200" marR="0" rtl="0" algn="l"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SzPts val="1200"/>
                <a:buChar char="●"/>
              </a:pPr>
              <a:r>
                <a:rPr i="1" lang="en-US" sz="1200">
                  <a:solidFill>
                    <a:srgbClr val="9E9E9E"/>
                  </a:solidFill>
                </a:rPr>
                <a:t>서울시 공공데이터로, 서울시 행정동 단</a:t>
              </a:r>
              <a:r>
                <a:rPr i="1" lang="en-US" sz="1200">
                  <a:solidFill>
                    <a:srgbClr val="9E9E9E"/>
                  </a:solidFill>
                </a:rPr>
                <a:t>위 서울생활인구</a:t>
              </a:r>
              <a:endParaRPr i="1" sz="1200">
                <a:solidFill>
                  <a:srgbClr val="9E9E9E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200">
                <a:solidFill>
                  <a:srgbClr val="9E9E9E"/>
                </a:solidFill>
              </a:endParaRPr>
            </a:p>
            <a:p>
              <a:pPr indent="-304800" lvl="0" marL="457200" marR="0" rtl="0" algn="l"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SzPts val="1200"/>
                <a:buChar char="●"/>
              </a:pPr>
              <a:r>
                <a:rPr i="1" lang="en-US" sz="1200">
                  <a:solidFill>
                    <a:srgbClr val="9E9E9E"/>
                  </a:solidFill>
                </a:rPr>
                <a:t>서울시</a:t>
              </a:r>
              <a:r>
                <a:rPr i="1" lang="en-US" sz="1200">
                  <a:solidFill>
                    <a:srgbClr val="9E9E9E"/>
                  </a:solidFill>
                </a:rPr>
                <a:t>가 보유한 공공데이터와 통신데이터로 측정한 특정시점에 서울의 특정 지역에 존재하는 모든 인구수 정보</a:t>
              </a:r>
              <a:endParaRPr i="1" sz="1200">
                <a:solidFill>
                  <a:srgbClr val="9E9E9E"/>
                </a:solidFill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1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1"/>
          <p:cNvSpPr txBox="1"/>
          <p:nvPr/>
        </p:nvSpPr>
        <p:spPr>
          <a:xfrm>
            <a:off x="402302" y="790066"/>
            <a:ext cx="92823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정보공유) </a:t>
            </a:r>
            <a:r>
              <a:rPr lang="en-US" sz="4800">
                <a:solidFill>
                  <a:srgbClr val="FFAABB"/>
                </a:solidFill>
              </a:rPr>
              <a:t>👀</a:t>
            </a:r>
            <a:r>
              <a:rPr lang="en-US" sz="4800">
                <a:solidFill>
                  <a:srgbClr val="FFAABB"/>
                </a:solidFill>
              </a:rPr>
              <a:t> 서울시 제공 분석 서비스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1"/>
          <p:cNvSpPr txBox="1"/>
          <p:nvPr/>
        </p:nvSpPr>
        <p:spPr>
          <a:xfrm>
            <a:off x="402301" y="1532347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2" name="Google Shape;222;p21"/>
          <p:cNvGrpSpPr/>
          <p:nvPr/>
        </p:nvGrpSpPr>
        <p:grpSpPr>
          <a:xfrm>
            <a:off x="482557" y="3238399"/>
            <a:ext cx="7994317" cy="6020177"/>
            <a:chOff x="673850" y="2941100"/>
            <a:chExt cx="8813049" cy="6508300"/>
          </a:xfrm>
        </p:grpSpPr>
        <p:pic>
          <p:nvPicPr>
            <p:cNvPr id="223" name="Google Shape;223;p2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73850" y="2941100"/>
              <a:ext cx="8813049" cy="6508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" name="Google Shape;224;p21"/>
            <p:cNvSpPr txBox="1"/>
            <p:nvPr/>
          </p:nvSpPr>
          <p:spPr>
            <a:xfrm>
              <a:off x="1292775" y="3429000"/>
              <a:ext cx="7575300" cy="59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u="sng">
                  <a:solidFill>
                    <a:schemeClr val="hlink"/>
                  </a:solidFill>
                  <a:hlinkClick r:id="rId7"/>
                </a:rPr>
                <a:t>🔗</a:t>
              </a:r>
              <a:r>
                <a:rPr lang="en-US" sz="3000">
                  <a:solidFill>
                    <a:srgbClr val="9E9E9E"/>
                  </a:solidFill>
                </a:rPr>
                <a:t> 서울시 상권분석 서비스</a:t>
              </a:r>
              <a:endPara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25" name="Google Shape;225;p2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292775" y="4484150"/>
              <a:ext cx="7575199" cy="43794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6" name="Google Shape;226;p21"/>
          <p:cNvGrpSpPr/>
          <p:nvPr/>
        </p:nvGrpSpPr>
        <p:grpSpPr>
          <a:xfrm>
            <a:off x="9656482" y="3238399"/>
            <a:ext cx="7994317" cy="6020177"/>
            <a:chOff x="673850" y="2941100"/>
            <a:chExt cx="8813049" cy="6508300"/>
          </a:xfrm>
        </p:grpSpPr>
        <p:pic>
          <p:nvPicPr>
            <p:cNvPr id="227" name="Google Shape;227;p2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73850" y="2941100"/>
              <a:ext cx="8813049" cy="6508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8" name="Google Shape;228;p21"/>
            <p:cNvSpPr txBox="1"/>
            <p:nvPr/>
          </p:nvSpPr>
          <p:spPr>
            <a:xfrm>
              <a:off x="1292775" y="3429000"/>
              <a:ext cx="7575300" cy="59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u="sng">
                  <a:solidFill>
                    <a:schemeClr val="hlink"/>
                  </a:solidFill>
                  <a:hlinkClick r:id="rId9"/>
                </a:rPr>
                <a:t>🔗</a:t>
              </a:r>
              <a:r>
                <a:rPr lang="en-US" sz="3000">
                  <a:solidFill>
                    <a:srgbClr val="9E9E9E"/>
                  </a:solidFill>
                </a:rPr>
                <a:t> </a:t>
              </a:r>
              <a:r>
                <a:rPr lang="en-US" sz="3000">
                  <a:solidFill>
                    <a:srgbClr val="9E9E9E"/>
                  </a:solidFill>
                </a:rPr>
                <a:t>서울 실시</a:t>
              </a:r>
              <a:r>
                <a:rPr lang="en-US" sz="3000">
                  <a:solidFill>
                    <a:srgbClr val="9E9E9E"/>
                  </a:solidFill>
                </a:rPr>
                <a:t>간 도시 데이터</a:t>
              </a:r>
              <a:endPara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9" name="Google Shape;229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352513" y="4625750"/>
            <a:ext cx="6860875" cy="404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